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9" r:id="rId3"/>
    <p:sldId id="280" r:id="rId4"/>
    <p:sldId id="281" r:id="rId5"/>
    <p:sldId id="282" r:id="rId6"/>
    <p:sldId id="275" r:id="rId7"/>
    <p:sldId id="283" r:id="rId8"/>
    <p:sldId id="284" r:id="rId9"/>
    <p:sldId id="285" r:id="rId10"/>
    <p:sldId id="286" r:id="rId11"/>
    <p:sldId id="287" r:id="rId12"/>
    <p:sldId id="271" r:id="rId13"/>
    <p:sldId id="277" r:id="rId14"/>
    <p:sldId id="258" r:id="rId15"/>
    <p:sldId id="259" r:id="rId16"/>
    <p:sldId id="260" r:id="rId17"/>
    <p:sldId id="261" r:id="rId18"/>
    <p:sldId id="257" r:id="rId19"/>
    <p:sldId id="262" r:id="rId20"/>
    <p:sldId id="263" r:id="rId21"/>
    <p:sldId id="264" r:id="rId22"/>
    <p:sldId id="265" r:id="rId23"/>
    <p:sldId id="266" r:id="rId24"/>
    <p:sldId id="267" r:id="rId25"/>
    <p:sldId id="268" r:id="rId26"/>
    <p:sldId id="269" r:id="rId27"/>
    <p:sldId id="270" r:id="rId28"/>
    <p:sldId id="276" r:id="rId29"/>
    <p:sldId id="272" r:id="rId30"/>
    <p:sldId id="273"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687"/>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884AD7-9120-4652-AF49-48FF63262746}"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4D08876A-B3CF-46C7-904E-77F501AA81EE}">
      <dgm:prSet/>
      <dgm:spPr/>
      <dgm:t>
        <a:bodyPr/>
        <a:lstStyle/>
        <a:p>
          <a:r>
            <a:rPr lang="en-US" b="0" i="0" dirty="0"/>
            <a:t>Increasing Demand: As the travel and tourist sector expands, there is an increase in demand for automobile rentals. Customers may be able to rent automobiles in an easy and effective way using a car rental system. </a:t>
          </a:r>
          <a:endParaRPr lang="en-US" dirty="0"/>
        </a:p>
      </dgm:t>
    </dgm:pt>
    <dgm:pt modelId="{50EFC0EF-D7F4-4555-8143-9E3ADC6A8981}" type="parTrans" cxnId="{9B2F46C8-4A96-4653-973E-3B4B731EF4CF}">
      <dgm:prSet/>
      <dgm:spPr/>
      <dgm:t>
        <a:bodyPr/>
        <a:lstStyle/>
        <a:p>
          <a:endParaRPr lang="en-US"/>
        </a:p>
      </dgm:t>
    </dgm:pt>
    <dgm:pt modelId="{6B288E83-68FA-45A1-B28A-1F00F0A2344C}" type="sibTrans" cxnId="{9B2F46C8-4A96-4653-973E-3B4B731EF4CF}">
      <dgm:prSet/>
      <dgm:spPr/>
      <dgm:t>
        <a:bodyPr/>
        <a:lstStyle/>
        <a:p>
          <a:endParaRPr lang="en-US"/>
        </a:p>
      </dgm:t>
    </dgm:pt>
    <dgm:pt modelId="{59359030-5498-45C6-9C54-384D7DC3E05A}">
      <dgm:prSet/>
      <dgm:spPr/>
      <dgm:t>
        <a:bodyPr/>
        <a:lstStyle/>
        <a:p>
          <a:r>
            <a:rPr lang="en-US" b="0" i="0"/>
            <a:t>Revenue Generation: Rental fees and services like gasoline are ways that a vehicle rental system might make money. The system may also offer clients the chance to upgrade to a higher-end car or other upselling options.</a:t>
          </a:r>
          <a:endParaRPr lang="en-US"/>
        </a:p>
      </dgm:t>
    </dgm:pt>
    <dgm:pt modelId="{1019C142-9B67-41C0-B973-6B3248A8ED93}" type="parTrans" cxnId="{A92E05CB-8756-48E4-BC9A-4309155B179F}">
      <dgm:prSet/>
      <dgm:spPr/>
      <dgm:t>
        <a:bodyPr/>
        <a:lstStyle/>
        <a:p>
          <a:endParaRPr lang="en-US"/>
        </a:p>
      </dgm:t>
    </dgm:pt>
    <dgm:pt modelId="{F49FE791-B14B-4DAD-9547-1E95D416479A}" type="sibTrans" cxnId="{A92E05CB-8756-48E4-BC9A-4309155B179F}">
      <dgm:prSet/>
      <dgm:spPr/>
      <dgm:t>
        <a:bodyPr/>
        <a:lstStyle/>
        <a:p>
          <a:endParaRPr lang="en-US"/>
        </a:p>
      </dgm:t>
    </dgm:pt>
    <dgm:pt modelId="{A4AF000D-158A-4D2F-A4D3-7AC85801FA5D}" type="pres">
      <dgm:prSet presAssocID="{2E884AD7-9120-4652-AF49-48FF63262746}" presName="root" presStyleCnt="0">
        <dgm:presLayoutVars>
          <dgm:dir/>
          <dgm:resizeHandles val="exact"/>
        </dgm:presLayoutVars>
      </dgm:prSet>
      <dgm:spPr/>
    </dgm:pt>
    <dgm:pt modelId="{344758C1-9293-45BE-86DB-B92F366F7E80}" type="pres">
      <dgm:prSet presAssocID="{4D08876A-B3CF-46C7-904E-77F501AA81EE}" presName="compNode" presStyleCnt="0"/>
      <dgm:spPr/>
    </dgm:pt>
    <dgm:pt modelId="{4E10F6DB-90B1-4805-BB57-7F6C989E1B29}" type="pres">
      <dgm:prSet presAssocID="{4D08876A-B3CF-46C7-904E-77F501AA81E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E2DF1F66-D341-48DB-856B-439005AA1D32}" type="pres">
      <dgm:prSet presAssocID="{4D08876A-B3CF-46C7-904E-77F501AA81EE}" presName="spaceRect" presStyleCnt="0"/>
      <dgm:spPr/>
    </dgm:pt>
    <dgm:pt modelId="{601F4DDA-E1B6-4CB7-8FB5-1A5EA23AD3F8}" type="pres">
      <dgm:prSet presAssocID="{4D08876A-B3CF-46C7-904E-77F501AA81EE}" presName="textRect" presStyleLbl="revTx" presStyleIdx="0" presStyleCnt="2">
        <dgm:presLayoutVars>
          <dgm:chMax val="1"/>
          <dgm:chPref val="1"/>
        </dgm:presLayoutVars>
      </dgm:prSet>
      <dgm:spPr/>
    </dgm:pt>
    <dgm:pt modelId="{C9716159-CF83-4E4C-98D4-DA64A73A9E2F}" type="pres">
      <dgm:prSet presAssocID="{6B288E83-68FA-45A1-B28A-1F00F0A2344C}" presName="sibTrans" presStyleCnt="0"/>
      <dgm:spPr/>
    </dgm:pt>
    <dgm:pt modelId="{83236575-E5F8-4617-9CC6-D208AADA023E}" type="pres">
      <dgm:prSet presAssocID="{59359030-5498-45C6-9C54-384D7DC3E05A}" presName="compNode" presStyleCnt="0"/>
      <dgm:spPr/>
    </dgm:pt>
    <dgm:pt modelId="{97873849-328B-4EBA-B2AF-3A4C80BD0782}" type="pres">
      <dgm:prSet presAssocID="{59359030-5498-45C6-9C54-384D7DC3E05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lectric Car"/>
        </a:ext>
      </dgm:extLst>
    </dgm:pt>
    <dgm:pt modelId="{0863F70E-9A12-47F6-AC41-F489CAF8902B}" type="pres">
      <dgm:prSet presAssocID="{59359030-5498-45C6-9C54-384D7DC3E05A}" presName="spaceRect" presStyleCnt="0"/>
      <dgm:spPr/>
    </dgm:pt>
    <dgm:pt modelId="{74EA62E4-E840-44F7-95E2-28ABFDBC6963}" type="pres">
      <dgm:prSet presAssocID="{59359030-5498-45C6-9C54-384D7DC3E05A}" presName="textRect" presStyleLbl="revTx" presStyleIdx="1" presStyleCnt="2">
        <dgm:presLayoutVars>
          <dgm:chMax val="1"/>
          <dgm:chPref val="1"/>
        </dgm:presLayoutVars>
      </dgm:prSet>
      <dgm:spPr/>
    </dgm:pt>
  </dgm:ptLst>
  <dgm:cxnLst>
    <dgm:cxn modelId="{64A4AA02-A857-4F63-A2B8-25A2B923D844}" type="presOf" srcId="{4D08876A-B3CF-46C7-904E-77F501AA81EE}" destId="{601F4DDA-E1B6-4CB7-8FB5-1A5EA23AD3F8}" srcOrd="0" destOrd="0" presId="urn:microsoft.com/office/officeart/2018/2/layout/IconLabelList"/>
    <dgm:cxn modelId="{D50AA12A-4E2F-4F67-9150-C547B2F977E5}" type="presOf" srcId="{2E884AD7-9120-4652-AF49-48FF63262746}" destId="{A4AF000D-158A-4D2F-A4D3-7AC85801FA5D}" srcOrd="0" destOrd="0" presId="urn:microsoft.com/office/officeart/2018/2/layout/IconLabelList"/>
    <dgm:cxn modelId="{9B2F46C8-4A96-4653-973E-3B4B731EF4CF}" srcId="{2E884AD7-9120-4652-AF49-48FF63262746}" destId="{4D08876A-B3CF-46C7-904E-77F501AA81EE}" srcOrd="0" destOrd="0" parTransId="{50EFC0EF-D7F4-4555-8143-9E3ADC6A8981}" sibTransId="{6B288E83-68FA-45A1-B28A-1F00F0A2344C}"/>
    <dgm:cxn modelId="{A92E05CB-8756-48E4-BC9A-4309155B179F}" srcId="{2E884AD7-9120-4652-AF49-48FF63262746}" destId="{59359030-5498-45C6-9C54-384D7DC3E05A}" srcOrd="1" destOrd="0" parTransId="{1019C142-9B67-41C0-B973-6B3248A8ED93}" sibTransId="{F49FE791-B14B-4DAD-9547-1E95D416479A}"/>
    <dgm:cxn modelId="{A2CE2BD1-29A4-4F49-8EFC-4B0AAE45B303}" type="presOf" srcId="{59359030-5498-45C6-9C54-384D7DC3E05A}" destId="{74EA62E4-E840-44F7-95E2-28ABFDBC6963}" srcOrd="0" destOrd="0" presId="urn:microsoft.com/office/officeart/2018/2/layout/IconLabelList"/>
    <dgm:cxn modelId="{23083208-4065-4D3D-A33C-3E5B1F13C93B}" type="presParOf" srcId="{A4AF000D-158A-4D2F-A4D3-7AC85801FA5D}" destId="{344758C1-9293-45BE-86DB-B92F366F7E80}" srcOrd="0" destOrd="0" presId="urn:microsoft.com/office/officeart/2018/2/layout/IconLabelList"/>
    <dgm:cxn modelId="{AE61023E-204D-432E-8779-957F5EF37794}" type="presParOf" srcId="{344758C1-9293-45BE-86DB-B92F366F7E80}" destId="{4E10F6DB-90B1-4805-BB57-7F6C989E1B29}" srcOrd="0" destOrd="0" presId="urn:microsoft.com/office/officeart/2018/2/layout/IconLabelList"/>
    <dgm:cxn modelId="{88E8193A-BA7C-46C4-B9A9-851C68964D5A}" type="presParOf" srcId="{344758C1-9293-45BE-86DB-B92F366F7E80}" destId="{E2DF1F66-D341-48DB-856B-439005AA1D32}" srcOrd="1" destOrd="0" presId="urn:microsoft.com/office/officeart/2018/2/layout/IconLabelList"/>
    <dgm:cxn modelId="{8BB155BB-C888-4D2B-AF26-5AC46EE798A5}" type="presParOf" srcId="{344758C1-9293-45BE-86DB-B92F366F7E80}" destId="{601F4DDA-E1B6-4CB7-8FB5-1A5EA23AD3F8}" srcOrd="2" destOrd="0" presId="urn:microsoft.com/office/officeart/2018/2/layout/IconLabelList"/>
    <dgm:cxn modelId="{D15465E8-DC31-4E45-9A39-288039280606}" type="presParOf" srcId="{A4AF000D-158A-4D2F-A4D3-7AC85801FA5D}" destId="{C9716159-CF83-4E4C-98D4-DA64A73A9E2F}" srcOrd="1" destOrd="0" presId="urn:microsoft.com/office/officeart/2018/2/layout/IconLabelList"/>
    <dgm:cxn modelId="{5B8B4EE0-0D39-4A8E-BAE3-E9DBEB6C5C17}" type="presParOf" srcId="{A4AF000D-158A-4D2F-A4D3-7AC85801FA5D}" destId="{83236575-E5F8-4617-9CC6-D208AADA023E}" srcOrd="2" destOrd="0" presId="urn:microsoft.com/office/officeart/2018/2/layout/IconLabelList"/>
    <dgm:cxn modelId="{373EA66D-1648-4738-9B28-175660DB186A}" type="presParOf" srcId="{83236575-E5F8-4617-9CC6-D208AADA023E}" destId="{97873849-328B-4EBA-B2AF-3A4C80BD0782}" srcOrd="0" destOrd="0" presId="urn:microsoft.com/office/officeart/2018/2/layout/IconLabelList"/>
    <dgm:cxn modelId="{471C5C81-CB5D-48D3-A27C-3C73B76FC546}" type="presParOf" srcId="{83236575-E5F8-4617-9CC6-D208AADA023E}" destId="{0863F70E-9A12-47F6-AC41-F489CAF8902B}" srcOrd="1" destOrd="0" presId="urn:microsoft.com/office/officeart/2018/2/layout/IconLabelList"/>
    <dgm:cxn modelId="{D577FD99-64ED-4AF9-B6C7-068AD43131A7}" type="presParOf" srcId="{83236575-E5F8-4617-9CC6-D208AADA023E}" destId="{74EA62E4-E840-44F7-95E2-28ABFDBC696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0F6DB-90B1-4805-BB57-7F6C989E1B29}">
      <dsp:nvSpPr>
        <dsp:cNvPr id="0" name=""/>
        <dsp:cNvSpPr/>
      </dsp:nvSpPr>
      <dsp:spPr>
        <a:xfrm>
          <a:off x="2067840" y="19164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1F4DDA-E1B6-4CB7-8FB5-1A5EA23AD3F8}">
      <dsp:nvSpPr>
        <dsp:cNvPr id="0" name=""/>
        <dsp:cNvSpPr/>
      </dsp:nvSpPr>
      <dsp:spPr>
        <a:xfrm>
          <a:off x="879840" y="260599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dirty="0"/>
            <a:t>Increasing Demand: As the travel and tourist sector expands, there is an increase in demand for automobile rentals. Customers may be able to rent automobiles in an easy and effective way using a car rental system. </a:t>
          </a:r>
          <a:endParaRPr lang="en-US" sz="1300" kern="1200" dirty="0"/>
        </a:p>
      </dsp:txBody>
      <dsp:txXfrm>
        <a:off x="879840" y="2605994"/>
        <a:ext cx="4320000" cy="720000"/>
      </dsp:txXfrm>
    </dsp:sp>
    <dsp:sp modelId="{97873849-328B-4EBA-B2AF-3A4C80BD0782}">
      <dsp:nvSpPr>
        <dsp:cNvPr id="0" name=""/>
        <dsp:cNvSpPr/>
      </dsp:nvSpPr>
      <dsp:spPr>
        <a:xfrm>
          <a:off x="7143840" y="19164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EA62E4-E840-44F7-95E2-28ABFDBC6963}">
      <dsp:nvSpPr>
        <dsp:cNvPr id="0" name=""/>
        <dsp:cNvSpPr/>
      </dsp:nvSpPr>
      <dsp:spPr>
        <a:xfrm>
          <a:off x="5955840" y="260599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a:t>Revenue Generation: Rental fees and services like gasoline are ways that a vehicle rental system might make money. The system may also offer clients the chance to upgrade to a higher-end car or other upselling options.</a:t>
          </a:r>
          <a:endParaRPr lang="en-US" sz="1300" kern="1200"/>
        </a:p>
      </dsp:txBody>
      <dsp:txXfrm>
        <a:off x="5955840" y="2605994"/>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4/24/23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8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4/24/23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12010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4/24/23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22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4/24/23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990338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4/24/23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93342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4/24/23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9782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4/24/23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71043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4/24/23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91457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4/24/23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67120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4/24/23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0071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4/24/23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7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4/24/23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25694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Vector background of vibrant colors splashing">
            <a:extLst>
              <a:ext uri="{FF2B5EF4-FFF2-40B4-BE49-F238E27FC236}">
                <a16:creationId xmlns:a16="http://schemas.microsoft.com/office/drawing/2014/main" id="{3D9B9879-17F3-1DC7-8D0F-40259F2BE151}"/>
              </a:ext>
            </a:extLst>
          </p:cNvPr>
          <p:cNvPicPr>
            <a:picLocks noChangeAspect="1"/>
          </p:cNvPicPr>
          <p:nvPr/>
        </p:nvPicPr>
        <p:blipFill rotWithShape="1">
          <a:blip r:embed="rId2">
            <a:alphaModFix amt="40000"/>
          </a:blip>
          <a:srcRect t="17279"/>
          <a:stretch/>
        </p:blipFill>
        <p:spPr>
          <a:xfrm>
            <a:off x="-2" y="-2"/>
            <a:ext cx="12192001" cy="6858001"/>
          </a:xfrm>
          <a:prstGeom prst="rect">
            <a:avLst/>
          </a:prstGeom>
        </p:spPr>
      </p:pic>
      <p:sp>
        <p:nvSpPr>
          <p:cNvPr id="2" name="Title 1">
            <a:extLst>
              <a:ext uri="{FF2B5EF4-FFF2-40B4-BE49-F238E27FC236}">
                <a16:creationId xmlns:a16="http://schemas.microsoft.com/office/drawing/2014/main" id="{C57ED374-3722-DA6B-8240-D9C75EA74AC6}"/>
              </a:ext>
            </a:extLst>
          </p:cNvPr>
          <p:cNvSpPr>
            <a:spLocks noGrp="1"/>
          </p:cNvSpPr>
          <p:nvPr>
            <p:ph type="ctrTitle"/>
          </p:nvPr>
        </p:nvSpPr>
        <p:spPr>
          <a:xfrm>
            <a:off x="517870" y="978408"/>
            <a:ext cx="5021182" cy="2334248"/>
          </a:xfrm>
        </p:spPr>
        <p:txBody>
          <a:bodyPr anchor="t">
            <a:normAutofit fontScale="90000"/>
          </a:bodyPr>
          <a:lstStyle/>
          <a:p>
            <a:r>
              <a:rPr lang="en-US" dirty="0">
                <a:solidFill>
                  <a:srgbClr val="FFFFFF"/>
                </a:solidFill>
              </a:rPr>
              <a:t>CAR RENTAL SYSTEM </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FE02AF6E-0FC1-64C3-3C23-906960BA91B0}"/>
              </a:ext>
            </a:extLst>
          </p:cNvPr>
          <p:cNvSpPr>
            <a:spLocks noGrp="1"/>
          </p:cNvSpPr>
          <p:nvPr>
            <p:ph type="subTitle" idx="1"/>
          </p:nvPr>
        </p:nvSpPr>
        <p:spPr>
          <a:xfrm>
            <a:off x="6094476" y="2718890"/>
            <a:ext cx="5040785" cy="3266274"/>
          </a:xfrm>
        </p:spPr>
        <p:txBody>
          <a:bodyPr anchor="t">
            <a:noAutofit/>
          </a:bodyPr>
          <a:lstStyle/>
          <a:p>
            <a:r>
              <a:rPr lang="en-US" sz="2400" dirty="0">
                <a:solidFill>
                  <a:srgbClr val="FFFFFF"/>
                </a:solidFill>
              </a:rPr>
              <a:t>GROUP 6</a:t>
            </a:r>
          </a:p>
          <a:p>
            <a:r>
              <a:rPr lang="en-US" sz="2400" dirty="0">
                <a:solidFill>
                  <a:srgbClr val="FFFFFF"/>
                </a:solidFill>
              </a:rPr>
              <a:t>CHANDRA MANOHAR REDDY KUSAM</a:t>
            </a:r>
          </a:p>
          <a:p>
            <a:r>
              <a:rPr lang="en-US" sz="2400" dirty="0">
                <a:solidFill>
                  <a:srgbClr val="FFFFFF"/>
                </a:solidFill>
              </a:rPr>
              <a:t>MAHATHI BANDARI</a:t>
            </a:r>
          </a:p>
          <a:p>
            <a:r>
              <a:rPr lang="en-US" sz="2400" dirty="0">
                <a:solidFill>
                  <a:srgbClr val="FFFFFF"/>
                </a:solidFill>
              </a:rPr>
              <a:t>ASHKA ASHANI</a:t>
            </a:r>
          </a:p>
          <a:p>
            <a:r>
              <a:rPr lang="en-US" sz="2400" dirty="0">
                <a:solidFill>
                  <a:srgbClr val="FFFFFF"/>
                </a:solidFill>
              </a:rPr>
              <a:t>SANDEEP CHINTHALA</a:t>
            </a:r>
          </a:p>
          <a:p>
            <a:r>
              <a:rPr lang="en-US" sz="2400" dirty="0">
                <a:solidFill>
                  <a:srgbClr val="FFFFFF"/>
                </a:solidFill>
              </a:rPr>
              <a:t>HARSHITH CHARUGULLA</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47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Call center">
            <a:extLst>
              <a:ext uri="{FF2B5EF4-FFF2-40B4-BE49-F238E27FC236}">
                <a16:creationId xmlns:a16="http://schemas.microsoft.com/office/drawing/2014/main" id="{A0E59A35-1566-51A8-F49B-04AF8EF70C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8888" y="3086100"/>
            <a:ext cx="3142191" cy="3142191"/>
          </a:xfrm>
          <a:prstGeom prst="rect">
            <a:avLst/>
          </a:prstGeom>
        </p:spPr>
      </p:pic>
      <p:sp>
        <p:nvSpPr>
          <p:cNvPr id="7" name="TextBox 6">
            <a:extLst>
              <a:ext uri="{FF2B5EF4-FFF2-40B4-BE49-F238E27FC236}">
                <a16:creationId xmlns:a16="http://schemas.microsoft.com/office/drawing/2014/main" id="{0012DE2B-EEDC-4E2A-77F4-4245077597AB}"/>
              </a:ext>
            </a:extLst>
          </p:cNvPr>
          <p:cNvSpPr txBox="1"/>
          <p:nvPr/>
        </p:nvSpPr>
        <p:spPr>
          <a:xfrm>
            <a:off x="7746477" y="976160"/>
            <a:ext cx="3927651" cy="5212704"/>
          </a:xfrm>
          <a:prstGeom prst="rect">
            <a:avLst/>
          </a:prstGeom>
        </p:spPr>
        <p:txBody>
          <a:bodyPr vert="horz" lIns="91440" tIns="45720" rIns="91440" bIns="45720" rtlCol="0">
            <a:normAutofit fontScale="92500" lnSpcReduction="10000"/>
          </a:bodyPr>
          <a:lstStyle/>
          <a:p>
            <a:pPr>
              <a:spcBef>
                <a:spcPts val="0"/>
              </a:spcBef>
              <a:spcAft>
                <a:spcPts val="0"/>
              </a:spcAft>
              <a:buFont typeface="Arial" panose="020B0604020202020204" pitchFamily="34" charset="0"/>
            </a:pPr>
            <a:r>
              <a:rPr lang="en-US" sz="3200" b="1" i="0" u="none" strike="noStrike" dirty="0">
                <a:effectLst/>
                <a:latin typeface="+mj-lt"/>
              </a:rPr>
              <a:t>USER STORIES – CUSTOMERS</a:t>
            </a:r>
          </a:p>
          <a:p>
            <a:pPr>
              <a:spcBef>
                <a:spcPts val="0"/>
              </a:spcBef>
              <a:spcAft>
                <a:spcPts val="0"/>
              </a:spcAft>
              <a:buFont typeface="Arial" panose="020B0604020202020204" pitchFamily="34" charset="0"/>
            </a:pPr>
            <a:endParaRPr lang="en-US" sz="1400" dirty="0">
              <a:effectLst/>
            </a:endParaRPr>
          </a:p>
          <a:p>
            <a:pPr fontAlgn="base">
              <a:spcBef>
                <a:spcPts val="0"/>
              </a:spcBef>
              <a:spcAft>
                <a:spcPts val="0"/>
              </a:spcAft>
              <a:buFont typeface="Arial" panose="020B0604020202020204" pitchFamily="34" charset="0"/>
              <a:buChar char="•"/>
            </a:pPr>
            <a:r>
              <a:rPr lang="en-US" sz="1600" b="0" i="0" u="none" strike="noStrike" dirty="0">
                <a:effectLst/>
              </a:rPr>
              <a:t> Create a user portal where customers will be able to:</a:t>
            </a:r>
          </a:p>
          <a:p>
            <a:pPr marL="800100" indent="-342900" fontAlgn="base">
              <a:spcBef>
                <a:spcPts val="0"/>
              </a:spcBef>
              <a:spcAft>
                <a:spcPts val="0"/>
              </a:spcAft>
              <a:buFont typeface="Arial" panose="020B0604020202020204" pitchFamily="34" charset="0"/>
              <a:buAutoNum type="alphaLcParenR"/>
            </a:pPr>
            <a:r>
              <a:rPr lang="en-US" sz="1600" b="0" i="0" u="none" strike="noStrike" dirty="0">
                <a:effectLst/>
              </a:rPr>
              <a:t>Register a car</a:t>
            </a:r>
          </a:p>
          <a:p>
            <a:pPr marL="800100" indent="-342900" fontAlgn="base">
              <a:spcBef>
                <a:spcPts val="0"/>
              </a:spcBef>
              <a:spcAft>
                <a:spcPts val="0"/>
              </a:spcAft>
              <a:buFont typeface="Arial" panose="020B0604020202020204" pitchFamily="34" charset="0"/>
              <a:buAutoNum type="alphaLcParenR"/>
            </a:pPr>
            <a:r>
              <a:rPr lang="en-US" sz="1600" b="0" i="0" u="none" strike="noStrike" dirty="0">
                <a:effectLst/>
              </a:rPr>
              <a:t>Upload and Validate driver’s license.</a:t>
            </a:r>
          </a:p>
          <a:p>
            <a:pPr fontAlgn="base">
              <a:spcBef>
                <a:spcPts val="1000"/>
              </a:spcBef>
              <a:spcAft>
                <a:spcPts val="0"/>
              </a:spcAft>
              <a:buFont typeface="Arial" panose="020B0604020202020204" pitchFamily="34" charset="0"/>
              <a:buChar char="•"/>
            </a:pPr>
            <a:r>
              <a:rPr lang="en-US" sz="1600" b="0" i="0" u="none" strike="noStrike" dirty="0">
                <a:effectLst/>
              </a:rPr>
              <a:t> Create a car owner portal where customers will be able to:</a:t>
            </a:r>
          </a:p>
          <a:p>
            <a:pPr marL="800100" indent="-342900" fontAlgn="base">
              <a:spcBef>
                <a:spcPts val="0"/>
              </a:spcBef>
              <a:spcAft>
                <a:spcPts val="0"/>
              </a:spcAft>
              <a:buFont typeface="Arial" panose="020B0604020202020204" pitchFamily="34" charset="0"/>
              <a:buAutoNum type="alphaLcParenR"/>
            </a:pPr>
            <a:r>
              <a:rPr lang="en-US" sz="1600" b="0" i="0" u="none" strike="noStrike" dirty="0">
                <a:effectLst/>
              </a:rPr>
              <a:t>Offer a car for rent</a:t>
            </a:r>
          </a:p>
          <a:p>
            <a:pPr marL="800100" indent="-342900" fontAlgn="base">
              <a:spcBef>
                <a:spcPts val="0"/>
              </a:spcBef>
              <a:spcAft>
                <a:spcPts val="0"/>
              </a:spcAft>
              <a:buFont typeface="Arial" panose="020B0604020202020204" pitchFamily="34" charset="0"/>
              <a:buAutoNum type="alphaLcParenR"/>
            </a:pPr>
            <a:r>
              <a:rPr lang="en-US" sz="1600" b="0" i="0" u="none" strike="noStrike" dirty="0">
                <a:effectLst/>
              </a:rPr>
              <a:t>Upload car documents, a car title card</a:t>
            </a:r>
          </a:p>
          <a:p>
            <a:pPr fontAlgn="base">
              <a:spcBef>
                <a:spcPts val="1000"/>
              </a:spcBef>
              <a:spcAft>
                <a:spcPts val="0"/>
              </a:spcAft>
              <a:buFont typeface="Arial" panose="020B0604020202020204" pitchFamily="34" charset="0"/>
              <a:buChar char="•"/>
            </a:pPr>
            <a:r>
              <a:rPr lang="en-US" sz="1600" b="0" i="0" u="none" strike="noStrike" dirty="0">
                <a:effectLst/>
              </a:rPr>
              <a:t> As a customer, I want to see all the available options for renting a car.</a:t>
            </a:r>
          </a:p>
          <a:p>
            <a:pPr fontAlgn="base">
              <a:spcBef>
                <a:spcPts val="1000"/>
              </a:spcBef>
              <a:spcAft>
                <a:spcPts val="0"/>
              </a:spcAft>
              <a:buFont typeface="Arial" panose="020B0604020202020204" pitchFamily="34" charset="0"/>
              <a:buChar char="•"/>
            </a:pPr>
            <a:r>
              <a:rPr lang="en-US" sz="1600" b="0" i="0" u="none" strike="noStrike" dirty="0">
                <a:effectLst/>
              </a:rPr>
              <a:t> As a customer, I want to be able to pick up and return the car at a time that works for me, so I can organize my rental around my schedule.</a:t>
            </a:r>
          </a:p>
        </p:txBody>
      </p:sp>
    </p:spTree>
    <p:extLst>
      <p:ext uri="{BB962C8B-B14F-4D97-AF65-F5344CB8AC3E}">
        <p14:creationId xmlns:p14="http://schemas.microsoft.com/office/powerpoint/2010/main" val="454645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uburban scene">
            <a:extLst>
              <a:ext uri="{FF2B5EF4-FFF2-40B4-BE49-F238E27FC236}">
                <a16:creationId xmlns:a16="http://schemas.microsoft.com/office/drawing/2014/main" id="{CEBB1CCB-0226-F92D-BB18-EAE33CFC9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8888" y="3086100"/>
            <a:ext cx="3142191" cy="3142191"/>
          </a:xfrm>
          <a:prstGeom prst="rect">
            <a:avLst/>
          </a:prstGeom>
        </p:spPr>
      </p:pic>
      <p:sp>
        <p:nvSpPr>
          <p:cNvPr id="5" name="TextBox 4">
            <a:extLst>
              <a:ext uri="{FF2B5EF4-FFF2-40B4-BE49-F238E27FC236}">
                <a16:creationId xmlns:a16="http://schemas.microsoft.com/office/drawing/2014/main" id="{A0E62929-828D-EAD4-AC76-42B7C7804686}"/>
              </a:ext>
            </a:extLst>
          </p:cNvPr>
          <p:cNvSpPr txBox="1"/>
          <p:nvPr/>
        </p:nvSpPr>
        <p:spPr>
          <a:xfrm>
            <a:off x="7746477" y="976160"/>
            <a:ext cx="3927651" cy="5212704"/>
          </a:xfrm>
          <a:prstGeom prst="rect">
            <a:avLst/>
          </a:prstGeom>
        </p:spPr>
        <p:txBody>
          <a:bodyPr vert="horz" lIns="91440" tIns="45720" rIns="91440" bIns="45720" rtlCol="0">
            <a:normAutofit/>
          </a:bodyPr>
          <a:lstStyle/>
          <a:p>
            <a:pPr>
              <a:spcBef>
                <a:spcPts val="0"/>
              </a:spcBef>
              <a:spcAft>
                <a:spcPts val="600"/>
              </a:spcAft>
              <a:buFont typeface="Arial" panose="020B0604020202020204" pitchFamily="34" charset="0"/>
            </a:pPr>
            <a:r>
              <a:rPr lang="en-US" sz="1900" b="1" i="0" u="none" strike="noStrike" dirty="0">
                <a:effectLst/>
              </a:rPr>
              <a:t>USER STORIES - ADMINISTRATOR</a:t>
            </a:r>
            <a:endParaRPr lang="en-US" sz="1900" dirty="0">
              <a:effectLst/>
            </a:endParaRPr>
          </a:p>
          <a:p>
            <a:pPr>
              <a:spcBef>
                <a:spcPts val="0"/>
              </a:spcBef>
              <a:spcAft>
                <a:spcPts val="600"/>
              </a:spcAft>
              <a:buFont typeface="Arial" panose="020B0604020202020204" pitchFamily="34" charset="0"/>
            </a:pPr>
            <a:br>
              <a:rPr lang="en-US" sz="1900" dirty="0"/>
            </a:br>
            <a:br>
              <a:rPr lang="en-US" sz="1900" dirty="0"/>
            </a:br>
            <a:r>
              <a:rPr lang="en-US" sz="1900" b="0" i="0" u="none" strike="noStrike" dirty="0">
                <a:effectLst/>
              </a:rPr>
              <a:t>As an administrator, I want to be able to:</a:t>
            </a:r>
            <a:endParaRPr lang="en-US" sz="1900" dirty="0">
              <a:effectLst/>
            </a:endParaRPr>
          </a:p>
          <a:p>
            <a:pPr fontAlgn="base">
              <a:spcBef>
                <a:spcPts val="0"/>
              </a:spcBef>
              <a:spcAft>
                <a:spcPts val="600"/>
              </a:spcAft>
              <a:buFont typeface="Arial" panose="020B0604020202020204" pitchFamily="34" charset="0"/>
              <a:buChar char="•"/>
            </a:pPr>
            <a:r>
              <a:rPr lang="en-US" sz="1900" b="0" i="0" u="none" strike="noStrike" dirty="0">
                <a:effectLst/>
              </a:rPr>
              <a:t> Have a homepage that has license request and car legal documentation options</a:t>
            </a:r>
          </a:p>
          <a:p>
            <a:pPr fontAlgn="base">
              <a:spcBef>
                <a:spcPts val="0"/>
              </a:spcBef>
              <a:spcAft>
                <a:spcPts val="600"/>
              </a:spcAft>
              <a:buFont typeface="Arial" panose="020B0604020202020204" pitchFamily="34" charset="0"/>
              <a:buChar char="•"/>
            </a:pPr>
            <a:r>
              <a:rPr lang="en-US" sz="1900" b="0" i="0" u="none" strike="noStrike" dirty="0">
                <a:effectLst/>
              </a:rPr>
              <a:t> On getting to the license request page, display the approval options for licenses</a:t>
            </a:r>
          </a:p>
          <a:p>
            <a:pPr fontAlgn="base">
              <a:spcBef>
                <a:spcPts val="0"/>
              </a:spcBef>
              <a:spcAft>
                <a:spcPts val="600"/>
              </a:spcAft>
              <a:buFont typeface="Arial" panose="020B0604020202020204" pitchFamily="34" charset="0"/>
              <a:buChar char="•"/>
            </a:pPr>
            <a:r>
              <a:rPr lang="en-US" sz="1900" b="0" i="0" u="none" strike="noStrike" dirty="0">
                <a:effectLst/>
              </a:rPr>
              <a:t> On the Car legal documentation page, show the car legal paperwork.</a:t>
            </a:r>
          </a:p>
          <a:p>
            <a:pPr>
              <a:spcAft>
                <a:spcPts val="600"/>
              </a:spcAft>
              <a:buFont typeface="Arial" panose="020B0604020202020204" pitchFamily="34" charset="0"/>
            </a:pPr>
            <a:br>
              <a:rPr lang="en-US" sz="1900" dirty="0"/>
            </a:br>
            <a:br>
              <a:rPr lang="en-US" sz="1900" dirty="0"/>
            </a:br>
            <a:endParaRPr lang="en-US" sz="1900" dirty="0"/>
          </a:p>
        </p:txBody>
      </p:sp>
    </p:spTree>
    <p:extLst>
      <p:ext uri="{BB962C8B-B14F-4D97-AF65-F5344CB8AC3E}">
        <p14:creationId xmlns:p14="http://schemas.microsoft.com/office/powerpoint/2010/main" val="832739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5" name="Rectangle 1034">
            <a:extLst>
              <a:ext uri="{FF2B5EF4-FFF2-40B4-BE49-F238E27FC236}">
                <a16:creationId xmlns:a16="http://schemas.microsoft.com/office/drawing/2014/main" id="{B99FAEB5-D20D-48E2-B67F-57D161AE4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95D828-1290-8FAA-EC8B-C592882E35A4}"/>
              </a:ext>
            </a:extLst>
          </p:cNvPr>
          <p:cNvSpPr>
            <a:spLocks noGrp="1"/>
          </p:cNvSpPr>
          <p:nvPr>
            <p:ph type="title"/>
          </p:nvPr>
        </p:nvSpPr>
        <p:spPr>
          <a:xfrm>
            <a:off x="6652948" y="971397"/>
            <a:ext cx="5040784" cy="2333778"/>
          </a:xfrm>
        </p:spPr>
        <p:txBody>
          <a:bodyPr vert="horz" lIns="91440" tIns="45720" rIns="91440" bIns="45720" rtlCol="0" anchor="t">
            <a:normAutofit fontScale="90000"/>
          </a:bodyPr>
          <a:lstStyle/>
          <a:p>
            <a:pPr>
              <a:lnSpc>
                <a:spcPct val="90000"/>
              </a:lnSpc>
            </a:pPr>
            <a:r>
              <a:rPr lang="en-US" dirty="0"/>
              <a:t>Code Snippet of </a:t>
            </a:r>
            <a:r>
              <a:rPr lang="en-US"/>
              <a:t>DataBase</a:t>
            </a:r>
            <a:r>
              <a:rPr lang="en-US" dirty="0"/>
              <a:t> Connection</a:t>
            </a:r>
            <a:endParaRPr lang="en-US"/>
          </a:p>
        </p:txBody>
      </p:sp>
      <p:sp>
        <p:nvSpPr>
          <p:cNvPr id="1037" name="Rectangle 103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0EC505D-B093-814C-C6CA-4C1037AAA9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7869" y="2141643"/>
            <a:ext cx="5021183" cy="3903511"/>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77632950-D278-4CFA-808C-361D65D66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59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8" name="Rectangle 308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0" name="Rectangle 308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92" name="Rectangle 3091">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16C1D4-BB36-7C50-FFC1-6079F0674C18}"/>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a:solidFill>
                  <a:schemeClr val="tx2"/>
                </a:solidFill>
              </a:rPr>
              <a:t>Class Diagram</a:t>
            </a:r>
          </a:p>
        </p:txBody>
      </p:sp>
      <p:sp>
        <p:nvSpPr>
          <p:cNvPr id="3094" name="Rectangle 3093">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6" name="Rectangle 3095">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D456F433-AE6D-3368-6865-31D7AA72D4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483701" y="2914651"/>
            <a:ext cx="5224599" cy="343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65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DD537A18-95E7-BAD7-8077-E1B3BE75F1AC}"/>
              </a:ext>
            </a:extLst>
          </p:cNvPr>
          <p:cNvPicPr>
            <a:picLocks noGrp="1" noChangeAspect="1"/>
          </p:cNvPicPr>
          <p:nvPr>
            <p:ph idx="1"/>
          </p:nvPr>
        </p:nvPicPr>
        <p:blipFill rotWithShape="1">
          <a:blip r:embed="rId2">
            <a:alphaModFix amt="40000"/>
          </a:blip>
          <a:srcRect l="7812" r="6411" b="1"/>
          <a:stretch/>
        </p:blipFill>
        <p:spPr>
          <a:xfrm>
            <a:off x="-2" y="-2"/>
            <a:ext cx="12192001" cy="6858001"/>
          </a:xfrm>
          <a:prstGeom prst="rect">
            <a:avLst/>
          </a:prstGeom>
        </p:spPr>
      </p:pic>
      <p:sp>
        <p:nvSpPr>
          <p:cNvPr id="2" name="Title 1">
            <a:extLst>
              <a:ext uri="{FF2B5EF4-FFF2-40B4-BE49-F238E27FC236}">
                <a16:creationId xmlns:a16="http://schemas.microsoft.com/office/drawing/2014/main" id="{08E66C3D-2186-3776-991F-856752C6C898}"/>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dirty="0">
                <a:solidFill>
                  <a:srgbClr val="FFFFFF"/>
                </a:solidFill>
              </a:rPr>
              <a:t>Login Page for Admin</a:t>
            </a:r>
          </a:p>
        </p:txBody>
      </p:sp>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702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FE925E43-78D7-F908-AB96-047DAFCE144C}"/>
              </a:ext>
            </a:extLst>
          </p:cNvPr>
          <p:cNvPicPr>
            <a:picLocks noGrp="1" noChangeAspect="1"/>
          </p:cNvPicPr>
          <p:nvPr>
            <p:ph idx="1"/>
          </p:nvPr>
        </p:nvPicPr>
        <p:blipFill rotWithShape="1">
          <a:blip r:embed="rId2">
            <a:alphaModFix amt="40000"/>
          </a:blip>
          <a:srcRect l="9585" r="6860" b="1"/>
          <a:stretch/>
        </p:blipFill>
        <p:spPr>
          <a:xfrm>
            <a:off x="-2" y="-2"/>
            <a:ext cx="12192001" cy="6858001"/>
          </a:xfrm>
          <a:prstGeom prst="rect">
            <a:avLst/>
          </a:prstGeom>
        </p:spPr>
      </p:pic>
      <p:sp>
        <p:nvSpPr>
          <p:cNvPr id="2" name="Title 1">
            <a:extLst>
              <a:ext uri="{FF2B5EF4-FFF2-40B4-BE49-F238E27FC236}">
                <a16:creationId xmlns:a16="http://schemas.microsoft.com/office/drawing/2014/main" id="{81D72D9D-F3AF-7EFD-C8BD-30C816B6B3AD}"/>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dirty="0">
                <a:solidFill>
                  <a:srgbClr val="FFFFFF"/>
                </a:solidFill>
              </a:rPr>
              <a:t>Admin Home Page</a:t>
            </a:r>
          </a:p>
        </p:txBody>
      </p:sp>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90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38">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0">
            <a:extLst>
              <a:ext uri="{FF2B5EF4-FFF2-40B4-BE49-F238E27FC236}">
                <a16:creationId xmlns:a16="http://schemas.microsoft.com/office/drawing/2014/main" id="{C1F1676C-F2A4-4F2A-95E0-0AAB69957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AF10DFC1-F6ED-DF59-172B-47027984F248}"/>
              </a:ext>
            </a:extLst>
          </p:cNvPr>
          <p:cNvPicPr>
            <a:picLocks noChangeAspect="1"/>
          </p:cNvPicPr>
          <p:nvPr/>
        </p:nvPicPr>
        <p:blipFill rotWithShape="1">
          <a:blip r:embed="rId2"/>
          <a:srcRect r="11577" b="-1"/>
          <a:stretch/>
        </p:blipFill>
        <p:spPr>
          <a:xfrm>
            <a:off x="2525548" y="2514603"/>
            <a:ext cx="5028041" cy="2828985"/>
          </a:xfrm>
          <a:prstGeom prst="rect">
            <a:avLst/>
          </a:prstGeom>
        </p:spPr>
      </p:pic>
      <p:sp>
        <p:nvSpPr>
          <p:cNvPr id="6" name="Content Placeholder 5">
            <a:extLst>
              <a:ext uri="{FF2B5EF4-FFF2-40B4-BE49-F238E27FC236}">
                <a16:creationId xmlns:a16="http://schemas.microsoft.com/office/drawing/2014/main" id="{7D70E459-3021-33FC-77A6-5B5E77CB6AB6}"/>
              </a:ext>
            </a:extLst>
          </p:cNvPr>
          <p:cNvSpPr>
            <a:spLocks noGrp="1"/>
          </p:cNvSpPr>
          <p:nvPr>
            <p:ph idx="1"/>
          </p:nvPr>
        </p:nvSpPr>
        <p:spPr>
          <a:xfrm>
            <a:off x="872808" y="374745"/>
            <a:ext cx="4945183" cy="1885953"/>
          </a:xfrm>
        </p:spPr>
        <p:txBody>
          <a:bodyPr>
            <a:normAutofit/>
          </a:bodyPr>
          <a:lstStyle/>
          <a:p>
            <a:r>
              <a:rPr lang="en-US" sz="5400" b="1" dirty="0">
                <a:latin typeface="+mj-lt"/>
              </a:rPr>
              <a:t>License Requests</a:t>
            </a:r>
          </a:p>
        </p:txBody>
      </p:sp>
      <p:sp>
        <p:nvSpPr>
          <p:cNvPr id="49" name="Rectangle 42">
            <a:extLst>
              <a:ext uri="{FF2B5EF4-FFF2-40B4-BE49-F238E27FC236}">
                <a16:creationId xmlns:a16="http://schemas.microsoft.com/office/drawing/2014/main" id="{9322A652-16AB-4D19-AA9B-F65C11236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296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045BF1-A5CC-824B-2960-FC1EC77D699E}"/>
              </a:ext>
            </a:extLst>
          </p:cNvPr>
          <p:cNvSpPr>
            <a:spLocks noGrp="1"/>
          </p:cNvSpPr>
          <p:nvPr>
            <p:ph type="title"/>
          </p:nvPr>
        </p:nvSpPr>
        <p:spPr>
          <a:xfrm>
            <a:off x="517870" y="978408"/>
            <a:ext cx="5021182" cy="2334248"/>
          </a:xfrm>
        </p:spPr>
        <p:txBody>
          <a:bodyPr vert="horz" lIns="91440" tIns="45720" rIns="91440" bIns="45720" rtlCol="0" anchor="t">
            <a:normAutofit/>
          </a:bodyPr>
          <a:lstStyle/>
          <a:p>
            <a:pPr>
              <a:lnSpc>
                <a:spcPct val="90000"/>
              </a:lnSpc>
            </a:pPr>
            <a:r>
              <a:rPr lang="en-US"/>
              <a:t>Registration Document Request</a:t>
            </a:r>
          </a:p>
        </p:txBody>
      </p:sp>
      <p:sp>
        <p:nvSpPr>
          <p:cNvPr id="43" name="Rectangle 4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1AC2B82-4A18-F2AE-3D9D-856B6EA79B3F}"/>
              </a:ext>
            </a:extLst>
          </p:cNvPr>
          <p:cNvPicPr>
            <a:picLocks noGrp="1" noChangeAspect="1"/>
          </p:cNvPicPr>
          <p:nvPr>
            <p:ph idx="1"/>
          </p:nvPr>
        </p:nvPicPr>
        <p:blipFill rotWithShape="1">
          <a:blip r:embed="rId2"/>
          <a:srcRect r="12444" b="-1"/>
          <a:stretch/>
        </p:blipFill>
        <p:spPr>
          <a:xfrm>
            <a:off x="6662168" y="3209705"/>
            <a:ext cx="5040780" cy="2835450"/>
          </a:xfrm>
          <a:prstGeom prst="rect">
            <a:avLst/>
          </a:prstGeom>
        </p:spPr>
      </p:pic>
      <p:sp>
        <p:nvSpPr>
          <p:cNvPr id="45" name="Rectangle 44">
            <a:extLst>
              <a:ext uri="{FF2B5EF4-FFF2-40B4-BE49-F238E27FC236}">
                <a16:creationId xmlns:a16="http://schemas.microsoft.com/office/drawing/2014/main" id="{D7F30350-89E1-48BF-9F61-291AB9776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768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A6F48690-C5EF-6D6D-2C73-B85E441EEF84}"/>
              </a:ext>
            </a:extLst>
          </p:cNvPr>
          <p:cNvPicPr>
            <a:picLocks noGrp="1" noChangeAspect="1"/>
          </p:cNvPicPr>
          <p:nvPr>
            <p:ph idx="1"/>
          </p:nvPr>
        </p:nvPicPr>
        <p:blipFill rotWithShape="1">
          <a:blip r:embed="rId2">
            <a:alphaModFix amt="40000"/>
          </a:blip>
          <a:srcRect l="18222" r="1" b="1"/>
          <a:stretch/>
        </p:blipFill>
        <p:spPr>
          <a:xfrm>
            <a:off x="-2" y="-2"/>
            <a:ext cx="12192001" cy="6858001"/>
          </a:xfrm>
          <a:prstGeom prst="rect">
            <a:avLst/>
          </a:prstGeom>
        </p:spPr>
      </p:pic>
      <p:sp>
        <p:nvSpPr>
          <p:cNvPr id="2" name="Title 1">
            <a:extLst>
              <a:ext uri="{FF2B5EF4-FFF2-40B4-BE49-F238E27FC236}">
                <a16:creationId xmlns:a16="http://schemas.microsoft.com/office/drawing/2014/main" id="{66A593D8-138E-3B4A-61C2-0CBD5DD59080}"/>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dirty="0">
                <a:solidFill>
                  <a:srgbClr val="FFFFFF"/>
                </a:solidFill>
              </a:rPr>
              <a:t>Home Page </a:t>
            </a:r>
          </a:p>
        </p:txBody>
      </p:sp>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831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8DF354-6E7C-91DF-6CED-DBB99B8FA82D}"/>
              </a:ext>
            </a:extLst>
          </p:cNvPr>
          <p:cNvSpPr>
            <a:spLocks noGrp="1"/>
          </p:cNvSpPr>
          <p:nvPr>
            <p:ph type="title"/>
          </p:nvPr>
        </p:nvSpPr>
        <p:spPr>
          <a:xfrm>
            <a:off x="517870" y="978408"/>
            <a:ext cx="5021182" cy="1709890"/>
          </a:xfrm>
        </p:spPr>
        <p:txBody>
          <a:bodyPr vert="horz" lIns="91440" tIns="45720" rIns="91440" bIns="45720" rtlCol="0" anchor="t">
            <a:normAutofit/>
          </a:bodyPr>
          <a:lstStyle/>
          <a:p>
            <a:pPr>
              <a:lnSpc>
                <a:spcPct val="90000"/>
              </a:lnSpc>
            </a:pPr>
            <a:r>
              <a:rPr lang="en-US">
                <a:solidFill>
                  <a:schemeClr val="tx2"/>
                </a:solidFill>
              </a:rPr>
              <a:t>User </a:t>
            </a:r>
            <a:br>
              <a:rPr lang="en-US">
                <a:solidFill>
                  <a:schemeClr val="tx2"/>
                </a:solidFill>
              </a:rPr>
            </a:br>
            <a:r>
              <a:rPr lang="en-US">
                <a:solidFill>
                  <a:schemeClr val="tx2"/>
                </a:solidFill>
              </a:rPr>
              <a:t>Login &amp; Signup</a:t>
            </a:r>
          </a:p>
        </p:txBody>
      </p:sp>
      <p:sp>
        <p:nvSpPr>
          <p:cNvPr id="28" name="Rectangle 2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68A7719-2CAE-12BA-76ED-1E825097D1C5}"/>
              </a:ext>
            </a:extLst>
          </p:cNvPr>
          <p:cNvPicPr>
            <a:picLocks noGrp="1" noChangeAspect="1"/>
          </p:cNvPicPr>
          <p:nvPr>
            <p:ph idx="1"/>
          </p:nvPr>
        </p:nvPicPr>
        <p:blipFill rotWithShape="1">
          <a:blip r:embed="rId2"/>
          <a:srcRect l="8744" r="10813" b="1"/>
          <a:stretch/>
        </p:blipFill>
        <p:spPr>
          <a:xfrm>
            <a:off x="3044194" y="2914651"/>
            <a:ext cx="6103612" cy="3433308"/>
          </a:xfrm>
          <a:prstGeom prst="rect">
            <a:avLst/>
          </a:prstGeom>
        </p:spPr>
      </p:pic>
    </p:spTree>
    <p:extLst>
      <p:ext uri="{BB962C8B-B14F-4D97-AF65-F5344CB8AC3E}">
        <p14:creationId xmlns:p14="http://schemas.microsoft.com/office/powerpoint/2010/main" val="281139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FBFAF0-7906-6DAF-B51A-D043E0D1ADF7}"/>
              </a:ext>
            </a:extLst>
          </p:cNvPr>
          <p:cNvSpPr>
            <a:spLocks noGrp="1"/>
          </p:cNvSpPr>
          <p:nvPr>
            <p:ph type="title"/>
          </p:nvPr>
        </p:nvSpPr>
        <p:spPr>
          <a:xfrm>
            <a:off x="517870" y="976160"/>
            <a:ext cx="5021183" cy="1934172"/>
          </a:xfrm>
        </p:spPr>
        <p:txBody>
          <a:bodyPr>
            <a:normAutofit/>
          </a:bodyPr>
          <a:lstStyle/>
          <a:p>
            <a:pPr>
              <a:lnSpc>
                <a:spcPct val="90000"/>
              </a:lnSpc>
            </a:pPr>
            <a:r>
              <a:rPr lang="en-US" sz="4200" b="1" i="0" u="none" strike="noStrike" dirty="0">
                <a:effectLst/>
                <a:latin typeface="Raleway" pitchFamily="2" charset="77"/>
              </a:rPr>
              <a:t>ABOUT CAR RENTAL SYSTEM</a:t>
            </a:r>
            <a:br>
              <a:rPr lang="en-US" sz="4200" dirty="0">
                <a:effectLst/>
              </a:rPr>
            </a:br>
            <a:endParaRPr lang="en-US" sz="4200" dirty="0"/>
          </a:p>
        </p:txBody>
      </p:sp>
      <p:sp>
        <p:nvSpPr>
          <p:cNvPr id="12" name="Rectangle 11">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4079FE-ED45-76FF-0CD7-918D69D7ABC5}"/>
              </a:ext>
            </a:extLst>
          </p:cNvPr>
          <p:cNvSpPr>
            <a:spLocks noGrp="1"/>
          </p:cNvSpPr>
          <p:nvPr>
            <p:ph idx="1"/>
          </p:nvPr>
        </p:nvSpPr>
        <p:spPr>
          <a:xfrm>
            <a:off x="517870" y="3172570"/>
            <a:ext cx="4945183" cy="3016294"/>
          </a:xfrm>
        </p:spPr>
        <p:txBody>
          <a:bodyPr>
            <a:normAutofit/>
          </a:bodyPr>
          <a:lstStyle/>
          <a:p>
            <a:r>
              <a:rPr lang="en-US" b="0" i="0" u="none" strike="noStrike">
                <a:effectLst/>
                <a:latin typeface="Lato" panose="020F0502020204030203" pitchFamily="34" charset="0"/>
              </a:rPr>
              <a:t>A car rental is a vehicle that can be used temporarily for a fee during a specified period. Getting a rental car helps people get around despite the fact they do not have access to their own personal vehicle or don't own one. Those who want to rent a car must contact the car rental company. </a:t>
            </a:r>
            <a:endParaRPr lang="en-US" dirty="0">
              <a:effectLst/>
            </a:endParaRPr>
          </a:p>
          <a:p>
            <a:endParaRPr lang="en-US" dirty="0"/>
          </a:p>
        </p:txBody>
      </p:sp>
      <p:pic>
        <p:nvPicPr>
          <p:cNvPr id="7" name="Graphic 6" descr="Taxi">
            <a:extLst>
              <a:ext uri="{FF2B5EF4-FFF2-40B4-BE49-F238E27FC236}">
                <a16:creationId xmlns:a16="http://schemas.microsoft.com/office/drawing/2014/main" id="{9D51AF53-914C-CB6D-A7CD-FC6EE08259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2168" y="1063707"/>
            <a:ext cx="5028041" cy="5028041"/>
          </a:xfrm>
          <a:prstGeom prst="rect">
            <a:avLst/>
          </a:prstGeom>
        </p:spPr>
      </p:pic>
      <p:sp>
        <p:nvSpPr>
          <p:cNvPr id="14" name="Rectangle 13">
            <a:extLst>
              <a:ext uri="{FF2B5EF4-FFF2-40B4-BE49-F238E27FC236}">
                <a16:creationId xmlns:a16="http://schemas.microsoft.com/office/drawing/2014/main" id="{97B17300-4063-4FCF-8D7A-59C263BD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475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D2C052-6EFF-1BB0-786A-EFF4B0EEE7B0}"/>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dirty="0">
                <a:solidFill>
                  <a:schemeClr val="tx2"/>
                </a:solidFill>
              </a:rPr>
              <a:t>User Signup</a:t>
            </a:r>
          </a:p>
        </p:txBody>
      </p:sp>
      <p:sp>
        <p:nvSpPr>
          <p:cNvPr id="15" name="Rectangle 1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FFB89A0-66AD-9453-EF73-CEBB7D37AA57}"/>
              </a:ext>
            </a:extLst>
          </p:cNvPr>
          <p:cNvPicPr>
            <a:picLocks noGrp="1" noChangeAspect="1"/>
          </p:cNvPicPr>
          <p:nvPr>
            <p:ph idx="1"/>
          </p:nvPr>
        </p:nvPicPr>
        <p:blipFill>
          <a:blip r:embed="rId2"/>
          <a:stretch>
            <a:fillRect/>
          </a:stretch>
        </p:blipFill>
        <p:spPr>
          <a:xfrm>
            <a:off x="2384316" y="2914651"/>
            <a:ext cx="7423368" cy="3433308"/>
          </a:xfrm>
          <a:prstGeom prst="rect">
            <a:avLst/>
          </a:prstGeom>
        </p:spPr>
      </p:pic>
    </p:spTree>
    <p:extLst>
      <p:ext uri="{BB962C8B-B14F-4D97-AF65-F5344CB8AC3E}">
        <p14:creationId xmlns:p14="http://schemas.microsoft.com/office/powerpoint/2010/main" val="3285727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908B58-D4CF-C404-AEDC-9A91A393D076}"/>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dirty="0">
                <a:solidFill>
                  <a:schemeClr val="tx2"/>
                </a:solidFill>
              </a:rPr>
              <a:t>User Login</a:t>
            </a:r>
          </a:p>
        </p:txBody>
      </p:sp>
      <p:sp>
        <p:nvSpPr>
          <p:cNvPr id="15" name="Rectangle 1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B1C71F5-054F-F79E-D8F3-9EB44A585FEE}"/>
              </a:ext>
            </a:extLst>
          </p:cNvPr>
          <p:cNvPicPr>
            <a:picLocks noGrp="1" noChangeAspect="1"/>
          </p:cNvPicPr>
          <p:nvPr>
            <p:ph idx="1"/>
          </p:nvPr>
        </p:nvPicPr>
        <p:blipFill>
          <a:blip r:embed="rId2"/>
          <a:stretch>
            <a:fillRect/>
          </a:stretch>
        </p:blipFill>
        <p:spPr>
          <a:xfrm>
            <a:off x="2610407" y="2914651"/>
            <a:ext cx="6971186" cy="3433308"/>
          </a:xfrm>
          <a:prstGeom prst="rect">
            <a:avLst/>
          </a:prstGeom>
        </p:spPr>
      </p:pic>
    </p:spTree>
    <p:extLst>
      <p:ext uri="{BB962C8B-B14F-4D97-AF65-F5344CB8AC3E}">
        <p14:creationId xmlns:p14="http://schemas.microsoft.com/office/powerpoint/2010/main" val="3042247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14EFD1-375C-4CA0-6B26-84AA9F1F80F5}"/>
              </a:ext>
            </a:extLst>
          </p:cNvPr>
          <p:cNvSpPr>
            <a:spLocks noGrp="1"/>
          </p:cNvSpPr>
          <p:nvPr>
            <p:ph type="title"/>
          </p:nvPr>
        </p:nvSpPr>
        <p:spPr>
          <a:xfrm>
            <a:off x="517870" y="978408"/>
            <a:ext cx="5021182" cy="1709890"/>
          </a:xfrm>
        </p:spPr>
        <p:txBody>
          <a:bodyPr vert="horz" lIns="91440" tIns="45720" rIns="91440" bIns="45720" rtlCol="0" anchor="t">
            <a:normAutofit/>
          </a:bodyPr>
          <a:lstStyle/>
          <a:p>
            <a:pPr>
              <a:lnSpc>
                <a:spcPct val="90000"/>
              </a:lnSpc>
            </a:pPr>
            <a:r>
              <a:rPr lang="en-US" sz="4600">
                <a:solidFill>
                  <a:schemeClr val="tx2"/>
                </a:solidFill>
              </a:rPr>
              <a:t>List of Cars Available for User</a:t>
            </a:r>
          </a:p>
        </p:txBody>
      </p:sp>
      <p:sp>
        <p:nvSpPr>
          <p:cNvPr id="28" name="Rectangle 2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63F8288-6AD8-D2D7-DF31-AB42DC73ADA7}"/>
              </a:ext>
            </a:extLst>
          </p:cNvPr>
          <p:cNvPicPr>
            <a:picLocks noGrp="1" noChangeAspect="1"/>
          </p:cNvPicPr>
          <p:nvPr>
            <p:ph idx="1"/>
          </p:nvPr>
        </p:nvPicPr>
        <p:blipFill>
          <a:blip r:embed="rId2"/>
          <a:stretch>
            <a:fillRect/>
          </a:stretch>
        </p:blipFill>
        <p:spPr>
          <a:xfrm>
            <a:off x="2628013" y="2914651"/>
            <a:ext cx="6935974" cy="3433308"/>
          </a:xfrm>
          <a:prstGeom prst="rect">
            <a:avLst/>
          </a:prstGeom>
        </p:spPr>
      </p:pic>
    </p:spTree>
    <p:extLst>
      <p:ext uri="{BB962C8B-B14F-4D97-AF65-F5344CB8AC3E}">
        <p14:creationId xmlns:p14="http://schemas.microsoft.com/office/powerpoint/2010/main" val="2290425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43CB3A-3C39-3C83-D151-04153D106277}"/>
              </a:ext>
            </a:extLst>
          </p:cNvPr>
          <p:cNvSpPr>
            <a:spLocks noGrp="1"/>
          </p:cNvSpPr>
          <p:nvPr>
            <p:ph type="title"/>
          </p:nvPr>
        </p:nvSpPr>
        <p:spPr>
          <a:xfrm>
            <a:off x="517870" y="978408"/>
            <a:ext cx="5021182" cy="1709890"/>
          </a:xfrm>
        </p:spPr>
        <p:txBody>
          <a:bodyPr vert="horz" lIns="91440" tIns="45720" rIns="91440" bIns="45720" rtlCol="0" anchor="t">
            <a:normAutofit/>
          </a:bodyPr>
          <a:lstStyle/>
          <a:p>
            <a:pPr>
              <a:lnSpc>
                <a:spcPct val="90000"/>
              </a:lnSpc>
            </a:pPr>
            <a:r>
              <a:rPr lang="en-US" dirty="0">
                <a:solidFill>
                  <a:schemeClr val="tx2"/>
                </a:solidFill>
              </a:rPr>
              <a:t>User License Upload</a:t>
            </a:r>
          </a:p>
        </p:txBody>
      </p:sp>
      <p:sp>
        <p:nvSpPr>
          <p:cNvPr id="28" name="Rectangle 2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6C694F5-6370-18D6-BD4D-7B983E5A6706}"/>
              </a:ext>
            </a:extLst>
          </p:cNvPr>
          <p:cNvPicPr>
            <a:picLocks noGrp="1" noChangeAspect="1"/>
          </p:cNvPicPr>
          <p:nvPr>
            <p:ph idx="1"/>
          </p:nvPr>
        </p:nvPicPr>
        <p:blipFill>
          <a:blip r:embed="rId2"/>
          <a:stretch>
            <a:fillRect/>
          </a:stretch>
        </p:blipFill>
        <p:spPr>
          <a:xfrm>
            <a:off x="2323133" y="2914651"/>
            <a:ext cx="7545735" cy="3433308"/>
          </a:xfrm>
          <a:prstGeom prst="rect">
            <a:avLst/>
          </a:prstGeom>
        </p:spPr>
      </p:pic>
    </p:spTree>
    <p:extLst>
      <p:ext uri="{BB962C8B-B14F-4D97-AF65-F5344CB8AC3E}">
        <p14:creationId xmlns:p14="http://schemas.microsoft.com/office/powerpoint/2010/main" val="1460711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B99FAEB5-D20D-48E2-B67F-57D161AE4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ABF7A3-9262-AF47-1EC0-5C484132C215}"/>
              </a:ext>
            </a:extLst>
          </p:cNvPr>
          <p:cNvSpPr>
            <a:spLocks noGrp="1"/>
          </p:cNvSpPr>
          <p:nvPr>
            <p:ph type="title"/>
          </p:nvPr>
        </p:nvSpPr>
        <p:spPr>
          <a:xfrm>
            <a:off x="6652948" y="971397"/>
            <a:ext cx="5040784" cy="2333778"/>
          </a:xfrm>
        </p:spPr>
        <p:txBody>
          <a:bodyPr vert="horz" lIns="91440" tIns="45720" rIns="91440" bIns="45720" rtlCol="0" anchor="t">
            <a:normAutofit/>
          </a:bodyPr>
          <a:lstStyle/>
          <a:p>
            <a:r>
              <a:rPr lang="en-US" dirty="0"/>
              <a:t>User Booking Details</a:t>
            </a:r>
          </a:p>
        </p:txBody>
      </p:sp>
      <p:sp>
        <p:nvSpPr>
          <p:cNvPr id="38" name="Rectangle 3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1AB6B78-465A-A99B-CC94-8CE99DDF0106}"/>
              </a:ext>
            </a:extLst>
          </p:cNvPr>
          <p:cNvPicPr>
            <a:picLocks noGrp="1" noChangeAspect="1"/>
          </p:cNvPicPr>
          <p:nvPr>
            <p:ph idx="1"/>
          </p:nvPr>
        </p:nvPicPr>
        <p:blipFill>
          <a:blip r:embed="rId2"/>
          <a:stretch>
            <a:fillRect/>
          </a:stretch>
        </p:blipFill>
        <p:spPr>
          <a:xfrm>
            <a:off x="517869" y="2166291"/>
            <a:ext cx="5021183" cy="3878863"/>
          </a:xfrm>
          <a:prstGeom prst="rect">
            <a:avLst/>
          </a:prstGeom>
        </p:spPr>
      </p:pic>
      <p:sp>
        <p:nvSpPr>
          <p:cNvPr id="40" name="Rectangle 39">
            <a:extLst>
              <a:ext uri="{FF2B5EF4-FFF2-40B4-BE49-F238E27FC236}">
                <a16:creationId xmlns:a16="http://schemas.microsoft.com/office/drawing/2014/main" id="{77632950-D278-4CFA-808C-361D65D66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343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B8D78790-BCF2-A4D1-F5D6-DB44A7C83CF8}"/>
              </a:ext>
            </a:extLst>
          </p:cNvPr>
          <p:cNvSpPr txBox="1"/>
          <p:nvPr/>
        </p:nvSpPr>
        <p:spPr>
          <a:xfrm>
            <a:off x="517870" y="978408"/>
            <a:ext cx="5021182" cy="170989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b="1">
                <a:solidFill>
                  <a:schemeClr val="tx2"/>
                </a:solidFill>
                <a:latin typeface="+mj-lt"/>
                <a:ea typeface="+mj-ea"/>
                <a:cs typeface="+mj-cs"/>
              </a:rPr>
              <a:t>Car Owner Home Page</a:t>
            </a:r>
          </a:p>
        </p:txBody>
      </p:sp>
      <p:sp>
        <p:nvSpPr>
          <p:cNvPr id="37" name="Rectangle 3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4ED6B17-E328-ACC4-4E57-164131CB0CD5}"/>
              </a:ext>
            </a:extLst>
          </p:cNvPr>
          <p:cNvPicPr>
            <a:picLocks noChangeAspect="1"/>
          </p:cNvPicPr>
          <p:nvPr/>
        </p:nvPicPr>
        <p:blipFill rotWithShape="1">
          <a:blip r:embed="rId2"/>
          <a:srcRect r="671" b="30350"/>
          <a:stretch/>
        </p:blipFill>
        <p:spPr>
          <a:xfrm>
            <a:off x="1125139" y="2914651"/>
            <a:ext cx="9941722" cy="3433308"/>
          </a:xfrm>
          <a:prstGeom prst="rect">
            <a:avLst/>
          </a:prstGeom>
        </p:spPr>
      </p:pic>
    </p:spTree>
    <p:extLst>
      <p:ext uri="{BB962C8B-B14F-4D97-AF65-F5344CB8AC3E}">
        <p14:creationId xmlns:p14="http://schemas.microsoft.com/office/powerpoint/2010/main" val="4028370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C0735C-92B0-F40C-B244-9220FF5B9FE8}"/>
              </a:ext>
            </a:extLst>
          </p:cNvPr>
          <p:cNvSpPr>
            <a:spLocks noGrp="1"/>
          </p:cNvSpPr>
          <p:nvPr>
            <p:ph type="title"/>
          </p:nvPr>
        </p:nvSpPr>
        <p:spPr>
          <a:xfrm>
            <a:off x="517870" y="978408"/>
            <a:ext cx="5021182" cy="1709890"/>
          </a:xfrm>
        </p:spPr>
        <p:txBody>
          <a:bodyPr vert="horz" lIns="91440" tIns="45720" rIns="91440" bIns="45720" rtlCol="0" anchor="t">
            <a:normAutofit/>
          </a:bodyPr>
          <a:lstStyle/>
          <a:p>
            <a:r>
              <a:rPr lang="en-US" dirty="0">
                <a:solidFill>
                  <a:schemeClr val="tx2"/>
                </a:solidFill>
              </a:rPr>
              <a:t>Add Car</a:t>
            </a:r>
          </a:p>
        </p:txBody>
      </p:sp>
      <p:sp>
        <p:nvSpPr>
          <p:cNvPr id="41" name="Rectangle 4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79452CE-FB5B-933B-7C55-2FC0BD7101AA}"/>
              </a:ext>
            </a:extLst>
          </p:cNvPr>
          <p:cNvPicPr>
            <a:picLocks noGrp="1" noChangeAspect="1"/>
          </p:cNvPicPr>
          <p:nvPr>
            <p:ph idx="1"/>
          </p:nvPr>
        </p:nvPicPr>
        <p:blipFill>
          <a:blip r:embed="rId2"/>
          <a:stretch>
            <a:fillRect/>
          </a:stretch>
        </p:blipFill>
        <p:spPr>
          <a:xfrm>
            <a:off x="2645439" y="2914651"/>
            <a:ext cx="6901122" cy="3433308"/>
          </a:xfrm>
          <a:prstGeom prst="rect">
            <a:avLst/>
          </a:prstGeom>
        </p:spPr>
      </p:pic>
    </p:spTree>
    <p:extLst>
      <p:ext uri="{BB962C8B-B14F-4D97-AF65-F5344CB8AC3E}">
        <p14:creationId xmlns:p14="http://schemas.microsoft.com/office/powerpoint/2010/main" val="2366829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2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2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01BC37-C718-D141-D0DA-3DD06F8501A9}"/>
              </a:ext>
            </a:extLst>
          </p:cNvPr>
          <p:cNvSpPr>
            <a:spLocks noGrp="1"/>
          </p:cNvSpPr>
          <p:nvPr>
            <p:ph type="title"/>
          </p:nvPr>
        </p:nvSpPr>
        <p:spPr>
          <a:xfrm>
            <a:off x="517870" y="978408"/>
            <a:ext cx="5021182" cy="1709890"/>
          </a:xfrm>
        </p:spPr>
        <p:txBody>
          <a:bodyPr vert="horz" lIns="91440" tIns="45720" rIns="91440" bIns="45720" rtlCol="0" anchor="t">
            <a:normAutofit/>
          </a:bodyPr>
          <a:lstStyle/>
          <a:p>
            <a:pPr>
              <a:lnSpc>
                <a:spcPct val="90000"/>
              </a:lnSpc>
            </a:pPr>
            <a:r>
              <a:rPr lang="en-US" dirty="0">
                <a:solidFill>
                  <a:schemeClr val="tx2"/>
                </a:solidFill>
              </a:rPr>
              <a:t>Registration Document</a:t>
            </a:r>
          </a:p>
        </p:txBody>
      </p:sp>
      <p:sp>
        <p:nvSpPr>
          <p:cNvPr id="35" name="Rectangle 2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D2648E1-577C-E807-9D72-D2443D2B3BBD}"/>
              </a:ext>
            </a:extLst>
          </p:cNvPr>
          <p:cNvPicPr>
            <a:picLocks noGrp="1" noChangeAspect="1"/>
          </p:cNvPicPr>
          <p:nvPr>
            <p:ph idx="1"/>
          </p:nvPr>
        </p:nvPicPr>
        <p:blipFill>
          <a:blip r:embed="rId2"/>
          <a:stretch>
            <a:fillRect/>
          </a:stretch>
        </p:blipFill>
        <p:spPr>
          <a:xfrm>
            <a:off x="2281214" y="2914651"/>
            <a:ext cx="7629572" cy="3433308"/>
          </a:xfrm>
          <a:prstGeom prst="rect">
            <a:avLst/>
          </a:prstGeom>
        </p:spPr>
      </p:pic>
    </p:spTree>
    <p:extLst>
      <p:ext uri="{BB962C8B-B14F-4D97-AF65-F5344CB8AC3E}">
        <p14:creationId xmlns:p14="http://schemas.microsoft.com/office/powerpoint/2010/main" val="259851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Files">
            <a:extLst>
              <a:ext uri="{FF2B5EF4-FFF2-40B4-BE49-F238E27FC236}">
                <a16:creationId xmlns:a16="http://schemas.microsoft.com/office/drawing/2014/main" id="{23E23468-DB78-7AE6-3C10-33FE6613D681}"/>
              </a:ext>
            </a:extLst>
          </p:cNvPr>
          <p:cNvPicPr>
            <a:picLocks noChangeAspect="1"/>
          </p:cNvPicPr>
          <p:nvPr/>
        </p:nvPicPr>
        <p:blipFill rotWithShape="1">
          <a:blip r:embed="rId2"/>
          <a:srcRect r="-1" b="15708"/>
          <a:stretch/>
        </p:blipFill>
        <p:spPr>
          <a:xfrm>
            <a:off x="0" y="-1"/>
            <a:ext cx="12188932" cy="6857990"/>
          </a:xfrm>
          <a:prstGeom prst="rect">
            <a:avLst/>
          </a:prstGeom>
        </p:spPr>
      </p:pic>
      <p:sp>
        <p:nvSpPr>
          <p:cNvPr id="38" name="Rectangle 37">
            <a:extLst>
              <a:ext uri="{FF2B5EF4-FFF2-40B4-BE49-F238E27FC236}">
                <a16:creationId xmlns:a16="http://schemas.microsoft.com/office/drawing/2014/main" id="{475D337E-317A-4DE5-A744-F0371BBDA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2A48F-1A31-52E6-4513-AF4DEA4A3973}"/>
              </a:ext>
            </a:extLst>
          </p:cNvPr>
          <p:cNvSpPr>
            <a:spLocks noGrp="1"/>
          </p:cNvSpPr>
          <p:nvPr>
            <p:ph type="title"/>
          </p:nvPr>
        </p:nvSpPr>
        <p:spPr>
          <a:xfrm>
            <a:off x="2452328" y="2713145"/>
            <a:ext cx="7284276" cy="3636765"/>
          </a:xfrm>
        </p:spPr>
        <p:txBody>
          <a:bodyPr vert="horz" lIns="91440" tIns="45720" rIns="91440" bIns="45720" rtlCol="0" anchor="t">
            <a:normAutofit/>
          </a:bodyPr>
          <a:lstStyle/>
          <a:p>
            <a:pPr algn="ctr">
              <a:lnSpc>
                <a:spcPct val="90000"/>
              </a:lnSpc>
              <a:spcAft>
                <a:spcPts val="0"/>
              </a:spcAft>
            </a:pPr>
            <a:r>
              <a:rPr lang="en-US" sz="3600" i="0" u="none" strike="noStrike" dirty="0">
                <a:solidFill>
                  <a:srgbClr val="FFFFFF"/>
                </a:solidFill>
                <a:effectLst/>
              </a:rPr>
              <a:t>KEY LEARNINGS </a:t>
            </a:r>
            <a:br>
              <a:rPr lang="en-US" sz="1400" i="0" u="none" strike="noStrike" dirty="0">
                <a:solidFill>
                  <a:srgbClr val="FFFFFF"/>
                </a:solidFill>
              </a:rPr>
            </a:br>
            <a:r>
              <a:rPr lang="en-US" sz="1800" i="0" u="none" strike="noStrike" dirty="0">
                <a:solidFill>
                  <a:srgbClr val="FFFFFF"/>
                </a:solidFill>
              </a:rPr>
              <a:t>	</a:t>
            </a:r>
            <a:br>
              <a:rPr lang="en-US" sz="1800" i="0" u="none" strike="noStrike" dirty="0">
                <a:solidFill>
                  <a:srgbClr val="FFFFFF"/>
                </a:solidFill>
              </a:rPr>
            </a:br>
            <a:r>
              <a:rPr lang="en-US" sz="1800" i="0" u="none" strike="noStrike" dirty="0">
                <a:solidFill>
                  <a:srgbClr val="FFFFFF"/>
                </a:solidFill>
                <a:effectLst/>
              </a:rPr>
              <a:t>Validation is required for documents before approval by admin.</a:t>
            </a:r>
            <a:br>
              <a:rPr lang="en-US" sz="1800" i="0" u="none" strike="noStrike" dirty="0">
                <a:solidFill>
                  <a:srgbClr val="FFFFFF"/>
                </a:solidFill>
                <a:effectLst/>
              </a:rPr>
            </a:br>
            <a:br>
              <a:rPr lang="en-US" sz="1800" i="0" u="none" strike="noStrike" dirty="0">
                <a:solidFill>
                  <a:srgbClr val="FFFFFF"/>
                </a:solidFill>
                <a:effectLst/>
              </a:rPr>
            </a:br>
            <a:r>
              <a:rPr lang="en-US" sz="1800" i="0" u="none" strike="noStrike" dirty="0">
                <a:solidFill>
                  <a:srgbClr val="FFFFFF"/>
                </a:solidFill>
                <a:effectLst/>
              </a:rPr>
              <a:t>Car securities should be checked.</a:t>
            </a:r>
            <a:br>
              <a:rPr lang="en-US" sz="1800" i="0" u="none" strike="noStrike" dirty="0">
                <a:solidFill>
                  <a:srgbClr val="FFFFFF"/>
                </a:solidFill>
                <a:effectLst/>
              </a:rPr>
            </a:br>
            <a:br>
              <a:rPr lang="en-US" sz="1800" i="0" u="none" strike="noStrike" dirty="0">
                <a:solidFill>
                  <a:srgbClr val="FFFFFF"/>
                </a:solidFill>
                <a:effectLst/>
              </a:rPr>
            </a:br>
            <a:r>
              <a:rPr lang="en-US" sz="1800" i="0" u="none" strike="noStrike" dirty="0">
                <a:solidFill>
                  <a:srgbClr val="FFFFFF"/>
                </a:solidFill>
                <a:effectLst/>
              </a:rPr>
              <a:t>Customers may have specific needs or preferences, so providing customizable options can improve their experience.</a:t>
            </a:r>
            <a:br>
              <a:rPr lang="en-US" sz="1800" i="0" u="none" strike="noStrike" dirty="0">
                <a:solidFill>
                  <a:srgbClr val="FFFFFF"/>
                </a:solidFill>
                <a:effectLst/>
              </a:rPr>
            </a:br>
            <a:br>
              <a:rPr lang="en-US" sz="1800" i="0" u="none" strike="noStrike" dirty="0">
                <a:solidFill>
                  <a:srgbClr val="FFFFFF"/>
                </a:solidFill>
                <a:effectLst/>
              </a:rPr>
            </a:br>
            <a:r>
              <a:rPr lang="en-US" sz="1800" i="0" u="none" strike="noStrike" dirty="0">
                <a:solidFill>
                  <a:srgbClr val="FFFFFF"/>
                </a:solidFill>
                <a:effectLst/>
              </a:rPr>
              <a:t>Be open to feedback and ideas from other team members. </a:t>
            </a:r>
            <a:br>
              <a:rPr lang="en-US" sz="1800" i="0" u="none" strike="noStrike" dirty="0">
                <a:solidFill>
                  <a:srgbClr val="FFFFFF"/>
                </a:solidFill>
                <a:effectLst/>
              </a:rPr>
            </a:br>
            <a:r>
              <a:rPr lang="en-US" sz="1800" i="0" u="none" strike="noStrike" dirty="0">
                <a:solidFill>
                  <a:srgbClr val="FFFFFF"/>
                </a:solidFill>
                <a:effectLst/>
              </a:rPr>
              <a:t>Different perspectives can lead to creative solutions.</a:t>
            </a:r>
            <a:br>
              <a:rPr lang="en-US" sz="1800" i="0" u="none" strike="noStrike" dirty="0">
                <a:solidFill>
                  <a:srgbClr val="FFFFFF"/>
                </a:solidFill>
                <a:effectLst/>
              </a:rPr>
            </a:br>
            <a:endParaRPr lang="en-US" sz="1800" dirty="0">
              <a:solidFill>
                <a:srgbClr val="FFFFFF"/>
              </a:solidFill>
            </a:endParaRPr>
          </a:p>
        </p:txBody>
      </p:sp>
      <p:sp>
        <p:nvSpPr>
          <p:cNvPr id="40" name="Rectangle 3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152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Blue and orange gradient with arrows">
            <a:extLst>
              <a:ext uri="{FF2B5EF4-FFF2-40B4-BE49-F238E27FC236}">
                <a16:creationId xmlns:a16="http://schemas.microsoft.com/office/drawing/2014/main" id="{D0DE83D0-0859-B3E0-3673-EEFDEF6A299A}"/>
              </a:ext>
            </a:extLst>
          </p:cNvPr>
          <p:cNvPicPr>
            <a:picLocks noChangeAspect="1"/>
          </p:cNvPicPr>
          <p:nvPr/>
        </p:nvPicPr>
        <p:blipFill rotWithShape="1">
          <a:blip r:embed="rId2"/>
          <a:srcRect r="-1" b="6226"/>
          <a:stretch/>
        </p:blipFill>
        <p:spPr>
          <a:xfrm>
            <a:off x="20" y="10"/>
            <a:ext cx="12188932" cy="6857990"/>
          </a:xfrm>
          <a:prstGeom prst="rect">
            <a:avLst/>
          </a:prstGeom>
        </p:spPr>
      </p:pic>
      <p:sp>
        <p:nvSpPr>
          <p:cNvPr id="15" name="Rectangle 14">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1F8875-A8FD-C06A-8E1D-80F7B7FCDF04}"/>
              </a:ext>
            </a:extLst>
          </p:cNvPr>
          <p:cNvSpPr>
            <a:spLocks noGrp="1"/>
          </p:cNvSpPr>
          <p:nvPr>
            <p:ph type="title"/>
          </p:nvPr>
        </p:nvSpPr>
        <p:spPr>
          <a:xfrm>
            <a:off x="2220686" y="971397"/>
            <a:ext cx="9204550" cy="2333778"/>
          </a:xfrm>
        </p:spPr>
        <p:txBody>
          <a:bodyPr vert="horz" lIns="91440" tIns="45720" rIns="91440" bIns="45720" rtlCol="0" anchor="t">
            <a:normAutofit fontScale="90000"/>
          </a:bodyPr>
          <a:lstStyle/>
          <a:p>
            <a:r>
              <a:rPr lang="en-US" sz="4000" i="0" u="none" strike="noStrike" dirty="0">
                <a:solidFill>
                  <a:srgbClr val="FFFFFF"/>
                </a:solidFill>
                <a:effectLst/>
              </a:rPr>
              <a:t>FUTURE ENHANCEMENTS</a:t>
            </a:r>
            <a:br>
              <a:rPr lang="en-US" sz="1800" i="0" u="none" strike="noStrike" dirty="0">
                <a:solidFill>
                  <a:srgbClr val="FFFFFF"/>
                </a:solidFill>
                <a:effectLst/>
              </a:rPr>
            </a:br>
            <a:br>
              <a:rPr lang="en-US" sz="1800" i="0" u="none" strike="noStrike" dirty="0">
                <a:solidFill>
                  <a:srgbClr val="FFFFFF"/>
                </a:solidFill>
                <a:effectLst/>
              </a:rPr>
            </a:br>
            <a:r>
              <a:rPr lang="en-US" sz="2200" i="0" u="none" strike="noStrike" dirty="0">
                <a:solidFill>
                  <a:srgbClr val="FFFFFF"/>
                </a:solidFill>
                <a:effectLst/>
                <a:latin typeface="+mn-lt"/>
              </a:rPr>
              <a:t>Keeping the above things into consideration our application's next update would be regarding the payments section and user interface. Adding to that admin can keep track of his users, and their location. This will be the next update. There will be further updates in the future.</a:t>
            </a:r>
            <a:br>
              <a:rPr lang="en-US" sz="2200" dirty="0">
                <a:solidFill>
                  <a:srgbClr val="FFFFFF"/>
                </a:solidFill>
                <a:effectLst/>
                <a:latin typeface="+mn-lt"/>
              </a:rPr>
            </a:br>
            <a:endParaRPr lang="en-US" sz="2200" dirty="0">
              <a:solidFill>
                <a:srgbClr val="FFFFFF"/>
              </a:solidFill>
              <a:latin typeface="+mn-lt"/>
            </a:endParaRPr>
          </a:p>
        </p:txBody>
      </p:sp>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102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1DC822-2B37-C43E-0881-422C0CDD324F}"/>
              </a:ext>
            </a:extLst>
          </p:cNvPr>
          <p:cNvSpPr>
            <a:spLocks noGrp="1"/>
          </p:cNvSpPr>
          <p:nvPr>
            <p:ph type="title"/>
          </p:nvPr>
        </p:nvSpPr>
        <p:spPr>
          <a:xfrm>
            <a:off x="521208" y="976160"/>
            <a:ext cx="11155680" cy="1636411"/>
          </a:xfrm>
        </p:spPr>
        <p:txBody>
          <a:bodyPr>
            <a:normAutofit/>
          </a:bodyPr>
          <a:lstStyle/>
          <a:p>
            <a:pPr>
              <a:lnSpc>
                <a:spcPct val="90000"/>
              </a:lnSpc>
            </a:pPr>
            <a:r>
              <a:rPr lang="en-US" b="1" i="0" u="none" strike="noStrike">
                <a:effectLst/>
                <a:latin typeface="Raleway" pitchFamily="2" charset="77"/>
              </a:rPr>
              <a:t>MOTIVATION</a:t>
            </a:r>
            <a:br>
              <a:rPr lang="en-US" dirty="0">
                <a:effectLst/>
              </a:rPr>
            </a:br>
            <a:endParaRPr lang="en-US"/>
          </a:p>
        </p:txBody>
      </p:sp>
      <p:sp>
        <p:nvSpPr>
          <p:cNvPr id="18" name="Rectangle 17">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7CE3F99-C982-7F10-40A6-D111B079F743}"/>
              </a:ext>
            </a:extLst>
          </p:cNvPr>
          <p:cNvGraphicFramePr>
            <a:graphicFrameLocks noGrp="1"/>
          </p:cNvGraphicFramePr>
          <p:nvPr>
            <p:ph idx="1"/>
            <p:extLst>
              <p:ext uri="{D42A27DB-BD31-4B8C-83A1-F6EECF244321}">
                <p14:modId xmlns:p14="http://schemas.microsoft.com/office/powerpoint/2010/main" val="2165789022"/>
              </p:ext>
            </p:extLst>
          </p:nvPr>
        </p:nvGraphicFramePr>
        <p:xfrm>
          <a:off x="528320" y="2780521"/>
          <a:ext cx="11155680" cy="351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8978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Exclamation mark on a yellow background">
            <a:extLst>
              <a:ext uri="{FF2B5EF4-FFF2-40B4-BE49-F238E27FC236}">
                <a16:creationId xmlns:a16="http://schemas.microsoft.com/office/drawing/2014/main" id="{42E7480A-85D3-C6C5-AD42-4D241479C2CB}"/>
              </a:ext>
            </a:extLst>
          </p:cNvPr>
          <p:cNvPicPr>
            <a:picLocks noChangeAspect="1"/>
          </p:cNvPicPr>
          <p:nvPr/>
        </p:nvPicPr>
        <p:blipFill rotWithShape="1">
          <a:blip r:embed="rId2">
            <a:alphaModFix amt="40000"/>
          </a:blip>
          <a:srcRect t="25000"/>
          <a:stretch/>
        </p:blipFill>
        <p:spPr>
          <a:xfrm>
            <a:off x="-2" y="-2"/>
            <a:ext cx="12192001" cy="6858001"/>
          </a:xfrm>
          <a:prstGeom prst="rect">
            <a:avLst/>
          </a:prstGeom>
        </p:spPr>
      </p:pic>
      <p:sp>
        <p:nvSpPr>
          <p:cNvPr id="2" name="Title 1">
            <a:extLst>
              <a:ext uri="{FF2B5EF4-FFF2-40B4-BE49-F238E27FC236}">
                <a16:creationId xmlns:a16="http://schemas.microsoft.com/office/drawing/2014/main" id="{630BD60F-ACF1-6170-AEB5-858958BDEAD9}"/>
              </a:ext>
            </a:extLst>
          </p:cNvPr>
          <p:cNvSpPr>
            <a:spLocks noGrp="1"/>
          </p:cNvSpPr>
          <p:nvPr>
            <p:ph type="title"/>
          </p:nvPr>
        </p:nvSpPr>
        <p:spPr>
          <a:xfrm>
            <a:off x="517869" y="978408"/>
            <a:ext cx="9869143" cy="2334248"/>
          </a:xfrm>
        </p:spPr>
        <p:txBody>
          <a:bodyPr vert="horz" lIns="91440" tIns="45720" rIns="91440" bIns="45720" rtlCol="0" anchor="t">
            <a:normAutofit fontScale="90000"/>
          </a:bodyPr>
          <a:lstStyle/>
          <a:p>
            <a:pPr>
              <a:lnSpc>
                <a:spcPct val="90000"/>
              </a:lnSpc>
              <a:spcAft>
                <a:spcPts val="0"/>
              </a:spcAft>
            </a:pPr>
            <a:r>
              <a:rPr lang="en-US" sz="3600" i="0" u="none" strike="noStrike" dirty="0">
                <a:solidFill>
                  <a:srgbClr val="FFFFFF"/>
                </a:solidFill>
                <a:effectLst/>
              </a:rPr>
              <a:t>CONCLUSION</a:t>
            </a:r>
            <a:br>
              <a:rPr lang="en-US" sz="3600" dirty="0">
                <a:solidFill>
                  <a:srgbClr val="FFFFFF"/>
                </a:solidFill>
                <a:effectLst/>
                <a:latin typeface="+mn-lt"/>
              </a:rPr>
            </a:br>
            <a:br>
              <a:rPr lang="en-US" sz="1400" dirty="0">
                <a:solidFill>
                  <a:srgbClr val="FFFFFF"/>
                </a:solidFill>
                <a:latin typeface="+mn-lt"/>
              </a:rPr>
            </a:br>
            <a:r>
              <a:rPr lang="en-US" sz="2000" i="0" u="none" strike="noStrike" dirty="0">
                <a:solidFill>
                  <a:srgbClr val="FFFFFF"/>
                </a:solidFill>
                <a:effectLst/>
                <a:latin typeface="+mn-lt"/>
              </a:rPr>
              <a:t>Our aim is to provide a user-friendly car rental system who want to take a car for rent which overcomes the problem faced using the manual way. The web-based car rental system has offered an advantage to both customers as well as Car Rental Companies to effectively and efficiently manage the business and satisfy customers.</a:t>
            </a:r>
            <a:br>
              <a:rPr lang="en-US" sz="2000" dirty="0">
                <a:solidFill>
                  <a:srgbClr val="FFFFFF"/>
                </a:solidFill>
                <a:effectLst/>
                <a:latin typeface="+mn-lt"/>
              </a:rPr>
            </a:br>
            <a:endParaRPr lang="en-US" sz="2000" dirty="0">
              <a:solidFill>
                <a:srgbClr val="FFFFFF"/>
              </a:solidFill>
              <a:latin typeface="+mn-lt"/>
            </a:endParaRPr>
          </a:p>
        </p:txBody>
      </p:sp>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9419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erial view of a highway near the ocean">
            <a:extLst>
              <a:ext uri="{FF2B5EF4-FFF2-40B4-BE49-F238E27FC236}">
                <a16:creationId xmlns:a16="http://schemas.microsoft.com/office/drawing/2014/main" id="{05C854CE-CFF0-9572-B076-D8167AD2988F}"/>
              </a:ext>
            </a:extLst>
          </p:cNvPr>
          <p:cNvPicPr>
            <a:picLocks noChangeAspect="1"/>
          </p:cNvPicPr>
          <p:nvPr/>
        </p:nvPicPr>
        <p:blipFill rotWithShape="1">
          <a:blip r:embed="rId2"/>
          <a:srcRect t="11824" r="-1" b="13157"/>
          <a:stretch/>
        </p:blipFill>
        <p:spPr>
          <a:xfrm>
            <a:off x="20" y="10"/>
            <a:ext cx="12188932" cy="6857990"/>
          </a:xfrm>
          <a:prstGeom prst="rect">
            <a:avLst/>
          </a:prstGeom>
        </p:spPr>
      </p:pic>
      <p:sp>
        <p:nvSpPr>
          <p:cNvPr id="15" name="Rectangle 14">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2FC237-C560-18B2-E6CF-CBD6B859AC84}"/>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dirty="0">
                <a:solidFill>
                  <a:srgbClr val="FFFFFF"/>
                </a:solidFill>
              </a:rPr>
              <a:t>Thank you</a:t>
            </a:r>
          </a:p>
        </p:txBody>
      </p:sp>
      <p:sp>
        <p:nvSpPr>
          <p:cNvPr id="21" name="Rectangle 20">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610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4" descr="Cars parked in a line">
            <a:extLst>
              <a:ext uri="{FF2B5EF4-FFF2-40B4-BE49-F238E27FC236}">
                <a16:creationId xmlns:a16="http://schemas.microsoft.com/office/drawing/2014/main" id="{E5073484-6F82-F39A-6FDE-1807DA10255C}"/>
              </a:ext>
            </a:extLst>
          </p:cNvPr>
          <p:cNvPicPr>
            <a:picLocks noChangeAspect="1"/>
          </p:cNvPicPr>
          <p:nvPr/>
        </p:nvPicPr>
        <p:blipFill rotWithShape="1">
          <a:blip r:embed="rId2"/>
          <a:srcRect t="6179" r="-1" b="18801"/>
          <a:stretch/>
        </p:blipFill>
        <p:spPr>
          <a:xfrm>
            <a:off x="20" y="10"/>
            <a:ext cx="12188932" cy="6857990"/>
          </a:xfrm>
          <a:prstGeom prst="rect">
            <a:avLst/>
          </a:prstGeom>
        </p:spPr>
      </p:pic>
      <p:sp>
        <p:nvSpPr>
          <p:cNvPr id="26" name="Rectangle 14">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2A7F5-81B6-CDA4-09C5-28875C4FC16D}"/>
              </a:ext>
            </a:extLst>
          </p:cNvPr>
          <p:cNvSpPr>
            <a:spLocks noGrp="1"/>
          </p:cNvSpPr>
          <p:nvPr>
            <p:ph type="title"/>
          </p:nvPr>
        </p:nvSpPr>
        <p:spPr>
          <a:xfrm>
            <a:off x="517869" y="1778507"/>
            <a:ext cx="5868643" cy="3850768"/>
          </a:xfrm>
        </p:spPr>
        <p:txBody>
          <a:bodyPr vert="horz" lIns="91440" tIns="45720" rIns="91440" bIns="45720" rtlCol="0" anchor="t">
            <a:normAutofit/>
          </a:bodyPr>
          <a:lstStyle/>
          <a:p>
            <a:pPr>
              <a:lnSpc>
                <a:spcPct val="90000"/>
              </a:lnSpc>
              <a:spcAft>
                <a:spcPts val="0"/>
              </a:spcAft>
            </a:pPr>
            <a:r>
              <a:rPr lang="en-US" sz="4000" i="0" u="none" strike="noStrike" dirty="0">
                <a:solidFill>
                  <a:srgbClr val="FFFFFF"/>
                </a:solidFill>
                <a:effectLst/>
              </a:rPr>
              <a:t>IDEA</a:t>
            </a:r>
            <a:br>
              <a:rPr lang="en-US" sz="3600" dirty="0">
                <a:solidFill>
                  <a:srgbClr val="FFFFFF"/>
                </a:solidFill>
                <a:effectLst/>
              </a:rPr>
            </a:br>
            <a:br>
              <a:rPr lang="en-US" sz="1800" dirty="0">
                <a:solidFill>
                  <a:srgbClr val="FFFFFF"/>
                </a:solidFill>
              </a:rPr>
            </a:br>
            <a:br>
              <a:rPr lang="en-US" sz="1800" dirty="0">
                <a:solidFill>
                  <a:srgbClr val="FFFFFF"/>
                </a:solidFill>
              </a:rPr>
            </a:br>
            <a:r>
              <a:rPr lang="en-US" sz="2400" i="0" u="none" strike="noStrike" dirty="0">
                <a:solidFill>
                  <a:srgbClr val="FFFFFF"/>
                </a:solidFill>
                <a:effectLst/>
                <a:latin typeface="+mn-lt"/>
              </a:rPr>
              <a:t>To produce a web-based system that allows the customer to register and reserve a car online and for the company to effectively manage its car rental business To ease customers to rent a car whenever </a:t>
            </a:r>
            <a:r>
              <a:rPr lang="en-US" sz="2400" dirty="0">
                <a:solidFill>
                  <a:srgbClr val="FFFFFF"/>
                </a:solidFill>
                <a:latin typeface="+mn-lt"/>
              </a:rPr>
              <a:t>required.</a:t>
            </a:r>
            <a:br>
              <a:rPr lang="en-US" sz="2400" dirty="0">
                <a:solidFill>
                  <a:srgbClr val="FFFFFF"/>
                </a:solidFill>
                <a:effectLst/>
                <a:latin typeface="+mn-lt"/>
              </a:rPr>
            </a:br>
            <a:endParaRPr lang="en-US" sz="2400" dirty="0">
              <a:solidFill>
                <a:srgbClr val="FFFFFF"/>
              </a:solidFill>
              <a:latin typeface="+mn-lt"/>
            </a:endParaRPr>
          </a:p>
        </p:txBody>
      </p:sp>
      <p:sp>
        <p:nvSpPr>
          <p:cNvPr id="21" name="Rectangle 20">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412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arge car car park from above">
            <a:extLst>
              <a:ext uri="{FF2B5EF4-FFF2-40B4-BE49-F238E27FC236}">
                <a16:creationId xmlns:a16="http://schemas.microsoft.com/office/drawing/2014/main" id="{40FBBD27-07C5-B780-B953-8257C48A8B9A}"/>
              </a:ext>
            </a:extLst>
          </p:cNvPr>
          <p:cNvPicPr>
            <a:picLocks noChangeAspect="1"/>
          </p:cNvPicPr>
          <p:nvPr/>
        </p:nvPicPr>
        <p:blipFill rotWithShape="1">
          <a:blip r:embed="rId2"/>
          <a:srcRect t="6126" r="-1" b="9266"/>
          <a:stretch/>
        </p:blipFill>
        <p:spPr>
          <a:xfrm>
            <a:off x="20" y="10"/>
            <a:ext cx="12188932" cy="6857990"/>
          </a:xfrm>
          <a:prstGeom prst="rect">
            <a:avLst/>
          </a:prstGeom>
        </p:spPr>
      </p:pic>
      <p:sp>
        <p:nvSpPr>
          <p:cNvPr id="15" name="Rectangle 14">
            <a:extLst>
              <a:ext uri="{FF2B5EF4-FFF2-40B4-BE49-F238E27FC236}">
                <a16:creationId xmlns:a16="http://schemas.microsoft.com/office/drawing/2014/main" id="{67B3E2DB-180D-4752-BBB6-987822D6B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8DC37-5E69-892F-075F-F283CA95A55E}"/>
              </a:ext>
            </a:extLst>
          </p:cNvPr>
          <p:cNvSpPr>
            <a:spLocks noGrp="1"/>
          </p:cNvSpPr>
          <p:nvPr>
            <p:ph type="title"/>
          </p:nvPr>
        </p:nvSpPr>
        <p:spPr>
          <a:xfrm>
            <a:off x="5310426" y="971396"/>
            <a:ext cx="6114810" cy="4979924"/>
          </a:xfrm>
        </p:spPr>
        <p:txBody>
          <a:bodyPr vert="horz" lIns="91440" tIns="45720" rIns="91440" bIns="45720" rtlCol="0" anchor="t">
            <a:normAutofit fontScale="90000"/>
          </a:bodyPr>
          <a:lstStyle/>
          <a:p>
            <a:pPr>
              <a:lnSpc>
                <a:spcPct val="90000"/>
              </a:lnSpc>
              <a:spcAft>
                <a:spcPts val="0"/>
              </a:spcAft>
            </a:pPr>
            <a:r>
              <a:rPr lang="en-US" sz="3600" i="0" u="none" strike="noStrike" dirty="0">
                <a:solidFill>
                  <a:srgbClr val="FFFFFF"/>
                </a:solidFill>
                <a:effectLst/>
              </a:rPr>
              <a:t>PROJECT USERS AND THEIR NEEDS</a:t>
            </a:r>
            <a:br>
              <a:rPr lang="en-US" sz="1400" dirty="0">
                <a:solidFill>
                  <a:srgbClr val="FFFFFF"/>
                </a:solidFill>
                <a:effectLst/>
              </a:rPr>
            </a:br>
            <a:br>
              <a:rPr lang="en-US" sz="1400" dirty="0">
                <a:solidFill>
                  <a:srgbClr val="FFFFFF"/>
                </a:solidFill>
              </a:rPr>
            </a:br>
            <a:br>
              <a:rPr lang="en-US" sz="1400" dirty="0">
                <a:solidFill>
                  <a:srgbClr val="FFFFFF"/>
                </a:solidFill>
              </a:rPr>
            </a:br>
            <a:r>
              <a:rPr lang="en-US" sz="2400" i="0" u="none" strike="noStrike" dirty="0">
                <a:solidFill>
                  <a:srgbClr val="FFFFFF"/>
                </a:solidFill>
                <a:effectLst/>
                <a:latin typeface="+mn-lt"/>
              </a:rPr>
              <a:t>Users of car rental services may be roughly divided into two groups:</a:t>
            </a:r>
            <a:br>
              <a:rPr lang="en-US" sz="2400" i="0" u="none" strike="noStrike" dirty="0">
                <a:solidFill>
                  <a:srgbClr val="FFFFFF"/>
                </a:solidFill>
                <a:effectLst/>
                <a:latin typeface="+mn-lt"/>
              </a:rPr>
            </a:br>
            <a:r>
              <a:rPr lang="en-US" sz="2400" i="0" u="none" strike="noStrike" dirty="0">
                <a:solidFill>
                  <a:srgbClr val="FFFFFF"/>
                </a:solidFill>
                <a:effectLst/>
                <a:latin typeface="+mn-lt"/>
              </a:rPr>
              <a:t>	Car owners</a:t>
            </a:r>
            <a:br>
              <a:rPr lang="en-US" sz="2400" i="0" u="none" strike="noStrike" dirty="0">
                <a:solidFill>
                  <a:srgbClr val="FFFFFF"/>
                </a:solidFill>
                <a:effectLst/>
                <a:latin typeface="+mn-lt"/>
              </a:rPr>
            </a:br>
            <a:r>
              <a:rPr lang="en-US" sz="2400" i="0" u="none" strike="noStrike" dirty="0">
                <a:solidFill>
                  <a:srgbClr val="FFFFFF"/>
                </a:solidFill>
                <a:effectLst/>
                <a:latin typeface="+mn-lt"/>
              </a:rPr>
              <a:t>	Customer/ Renter</a:t>
            </a:r>
            <a:br>
              <a:rPr lang="en-US" sz="2400" i="0" u="none" strike="noStrike" dirty="0">
                <a:solidFill>
                  <a:srgbClr val="FFFFFF"/>
                </a:solidFill>
                <a:effectLst/>
                <a:latin typeface="+mn-lt"/>
              </a:rPr>
            </a:br>
            <a:r>
              <a:rPr lang="en-US" sz="2400" i="0" u="none" strike="noStrike" dirty="0">
                <a:solidFill>
                  <a:srgbClr val="FFFFFF"/>
                </a:solidFill>
                <a:effectLst/>
                <a:latin typeface="+mn-lt"/>
              </a:rPr>
              <a:t>	Administrators/ Management</a:t>
            </a:r>
            <a:br>
              <a:rPr lang="en-US" sz="2400" i="0" u="none" strike="noStrike" dirty="0">
                <a:solidFill>
                  <a:srgbClr val="FFFFFF"/>
                </a:solidFill>
                <a:effectLst/>
                <a:latin typeface="+mn-lt"/>
              </a:rPr>
            </a:br>
            <a:br>
              <a:rPr lang="en-US" sz="2400" i="0" u="none" strike="noStrike" dirty="0">
                <a:solidFill>
                  <a:srgbClr val="FFFFFF"/>
                </a:solidFill>
                <a:effectLst/>
                <a:latin typeface="+mn-lt"/>
              </a:rPr>
            </a:br>
            <a:r>
              <a:rPr lang="en-US" sz="2400" i="0" u="none" strike="noStrike" dirty="0">
                <a:solidFill>
                  <a:srgbClr val="FFFFFF"/>
                </a:solidFill>
                <a:effectLst/>
                <a:latin typeface="+mn-lt"/>
              </a:rPr>
              <a:t>Customers use the Car rental system for the following needs:</a:t>
            </a:r>
            <a:br>
              <a:rPr lang="en-US" sz="2400" i="0" u="none" strike="noStrike" dirty="0">
                <a:solidFill>
                  <a:srgbClr val="FFFFFF"/>
                </a:solidFill>
                <a:effectLst/>
                <a:latin typeface="+mn-lt"/>
              </a:rPr>
            </a:br>
            <a:r>
              <a:rPr lang="en-US" sz="2400" i="0" u="none" strike="noStrike" dirty="0">
                <a:solidFill>
                  <a:srgbClr val="FFFFFF"/>
                </a:solidFill>
                <a:effectLst/>
                <a:latin typeface="+mn-lt"/>
              </a:rPr>
              <a:t>	Availability of Cars</a:t>
            </a:r>
            <a:br>
              <a:rPr lang="en-US" sz="2400" i="0" u="none" strike="noStrike" dirty="0">
                <a:solidFill>
                  <a:srgbClr val="FFFFFF"/>
                </a:solidFill>
                <a:effectLst/>
                <a:latin typeface="+mn-lt"/>
              </a:rPr>
            </a:br>
            <a:r>
              <a:rPr lang="en-US" sz="2400" i="0" u="none" strike="noStrike" dirty="0">
                <a:solidFill>
                  <a:srgbClr val="FFFFFF"/>
                </a:solidFill>
                <a:effectLst/>
                <a:latin typeface="+mn-lt"/>
              </a:rPr>
              <a:t>	Reservation and Booking</a:t>
            </a:r>
            <a:br>
              <a:rPr lang="en-US" sz="2400" i="0" u="none" strike="noStrike" dirty="0">
                <a:solidFill>
                  <a:srgbClr val="FFFFFF"/>
                </a:solidFill>
                <a:effectLst/>
                <a:latin typeface="+mn-lt"/>
              </a:rPr>
            </a:br>
            <a:r>
              <a:rPr lang="en-US" sz="2400" i="0" u="none" strike="noStrike" dirty="0">
                <a:solidFill>
                  <a:srgbClr val="FFFFFF"/>
                </a:solidFill>
                <a:effectLst/>
                <a:latin typeface="+mn-lt"/>
              </a:rPr>
              <a:t>	Offering car for rent</a:t>
            </a:r>
            <a:br>
              <a:rPr lang="en-US" sz="2400" i="0" u="none" strike="noStrike" dirty="0">
                <a:solidFill>
                  <a:srgbClr val="FFFFFF"/>
                </a:solidFill>
                <a:effectLst/>
                <a:latin typeface="+mn-lt"/>
              </a:rPr>
            </a:br>
            <a:br>
              <a:rPr lang="en-US" sz="1400" dirty="0">
                <a:solidFill>
                  <a:srgbClr val="FFFFFF"/>
                </a:solidFill>
              </a:rPr>
            </a:br>
            <a:endParaRPr lang="en-US" sz="1400" dirty="0">
              <a:solidFill>
                <a:srgbClr val="FFFFFF"/>
              </a:solidFill>
            </a:endParaRPr>
          </a:p>
        </p:txBody>
      </p:sp>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474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EAEB83-BEDC-06C0-2C20-7AFAC532C3D9}"/>
              </a:ext>
            </a:extLst>
          </p:cNvPr>
          <p:cNvSpPr>
            <a:spLocks noGrp="1"/>
          </p:cNvSpPr>
          <p:nvPr>
            <p:ph type="title"/>
          </p:nvPr>
        </p:nvSpPr>
        <p:spPr>
          <a:xfrm>
            <a:off x="517870" y="976160"/>
            <a:ext cx="5021183" cy="5270190"/>
          </a:xfrm>
        </p:spPr>
        <p:txBody>
          <a:bodyPr>
            <a:normAutofit/>
          </a:bodyPr>
          <a:lstStyle/>
          <a:p>
            <a:pPr rtl="0">
              <a:lnSpc>
                <a:spcPct val="90000"/>
              </a:lnSpc>
              <a:spcBef>
                <a:spcPts val="0"/>
              </a:spcBef>
              <a:spcAft>
                <a:spcPts val="0"/>
              </a:spcAft>
            </a:pPr>
            <a:r>
              <a:rPr lang="en-US" sz="3200" b="1" i="0" u="none" strike="noStrike" dirty="0">
                <a:effectLst/>
              </a:rPr>
              <a:t>DOMAIN &amp; TECHNOLOGIES</a:t>
            </a:r>
            <a:br>
              <a:rPr lang="en-US" sz="2600" b="1" i="0" u="none" strike="noStrike" dirty="0">
                <a:latin typeface="+mn-lt"/>
              </a:rPr>
            </a:br>
            <a:br>
              <a:rPr lang="en-US" sz="2600" b="1" i="0" u="none" strike="noStrike" dirty="0">
                <a:latin typeface="+mn-lt"/>
              </a:rPr>
            </a:br>
            <a:r>
              <a:rPr lang="en-US" sz="2600" b="0" i="0" u="none" strike="noStrike" dirty="0">
                <a:effectLst/>
                <a:latin typeface="+mn-lt"/>
              </a:rPr>
              <a:t>This project comes under Travel and Rental Business Domain.</a:t>
            </a:r>
            <a:br>
              <a:rPr lang="en-US" sz="2600" b="0" i="0" u="none" strike="noStrike" dirty="0">
                <a:effectLst/>
                <a:latin typeface="+mn-lt"/>
              </a:rPr>
            </a:br>
            <a:r>
              <a:rPr lang="en-US" sz="2600" b="0" i="0" u="none" strike="noStrike" dirty="0">
                <a:effectLst/>
                <a:latin typeface="+mn-lt"/>
              </a:rPr>
              <a:t>Used the below technologies to build the application:</a:t>
            </a:r>
            <a:br>
              <a:rPr lang="en-US" sz="2600" b="0" i="0" u="none" strike="noStrike" dirty="0">
                <a:effectLst/>
                <a:latin typeface="+mn-lt"/>
              </a:rPr>
            </a:br>
            <a:r>
              <a:rPr lang="en-US" sz="2600" b="0" i="0" u="none" strike="noStrike" dirty="0">
                <a:effectLst/>
                <a:latin typeface="+mn-lt"/>
              </a:rPr>
              <a:t>	</a:t>
            </a:r>
            <a:br>
              <a:rPr lang="en-US" sz="2600" b="0" i="0" u="none" strike="noStrike" dirty="0">
                <a:effectLst/>
                <a:latin typeface="+mn-lt"/>
              </a:rPr>
            </a:br>
            <a:r>
              <a:rPr lang="en-US" sz="2600" b="0" i="0" u="none" strike="noStrike" dirty="0">
                <a:effectLst/>
                <a:latin typeface="+mn-lt"/>
              </a:rPr>
              <a:t>	</a:t>
            </a:r>
            <a:r>
              <a:rPr lang="en-US" sz="2600" b="0" i="0" u="none" strike="noStrike" dirty="0" err="1">
                <a:effectLst/>
                <a:latin typeface="+mn-lt"/>
              </a:rPr>
              <a:t>Express.js</a:t>
            </a:r>
            <a:br>
              <a:rPr lang="en-US" sz="2600" b="0" i="0" u="none" strike="noStrike" dirty="0">
                <a:effectLst/>
                <a:latin typeface="+mn-lt"/>
              </a:rPr>
            </a:br>
            <a:r>
              <a:rPr lang="en-US" sz="2600" b="0" i="0" u="none" strike="noStrike" dirty="0">
                <a:effectLst/>
                <a:latin typeface="+mn-lt"/>
              </a:rPr>
              <a:t>	CSS</a:t>
            </a:r>
            <a:br>
              <a:rPr lang="en-US" sz="2600" b="0" i="0" u="none" strike="noStrike" dirty="0">
                <a:effectLst/>
                <a:latin typeface="+mn-lt"/>
              </a:rPr>
            </a:br>
            <a:r>
              <a:rPr lang="en-US" sz="2600" b="0" i="0" u="none" strike="noStrike" dirty="0">
                <a:effectLst/>
                <a:latin typeface="+mn-lt"/>
              </a:rPr>
              <a:t>	Node.js</a:t>
            </a:r>
            <a:br>
              <a:rPr lang="en-US" sz="2600" b="0" i="0" u="none" strike="noStrike" dirty="0">
                <a:effectLst/>
                <a:latin typeface="+mn-lt"/>
              </a:rPr>
            </a:br>
            <a:r>
              <a:rPr lang="en-US" sz="2600" b="0" i="0" u="none" strike="noStrike" dirty="0">
                <a:effectLst/>
                <a:latin typeface="+mn-lt"/>
              </a:rPr>
              <a:t>	MySQL </a:t>
            </a:r>
            <a:br>
              <a:rPr lang="en-US" sz="2600" b="0" i="0" u="none" strike="noStrike" dirty="0">
                <a:effectLst/>
                <a:latin typeface="+mn-lt"/>
              </a:rPr>
            </a:br>
            <a:endParaRPr lang="en-US" sz="2600" dirty="0">
              <a:latin typeface="+mn-lt"/>
            </a:endParaRPr>
          </a:p>
        </p:txBody>
      </p:sp>
      <p:sp>
        <p:nvSpPr>
          <p:cNvPr id="2059" name="Rectangle 2058">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0DAF664-9BB4-535A-6843-A12048965A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5006" y="1549227"/>
            <a:ext cx="4994208" cy="269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59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F0BD496-E07D-CB93-B4B6-A10A834CF604}"/>
              </a:ext>
            </a:extLst>
          </p:cNvPr>
          <p:cNvPicPr>
            <a:picLocks noChangeAspect="1"/>
          </p:cNvPicPr>
          <p:nvPr/>
        </p:nvPicPr>
        <p:blipFill rotWithShape="1">
          <a:blip r:embed="rId2"/>
          <a:srcRect r="-1" b="15708"/>
          <a:stretch/>
        </p:blipFill>
        <p:spPr>
          <a:xfrm>
            <a:off x="20" y="10"/>
            <a:ext cx="12188932" cy="6857990"/>
          </a:xfrm>
          <a:prstGeom prst="rect">
            <a:avLst/>
          </a:prstGeom>
        </p:spPr>
      </p:pic>
      <p:sp>
        <p:nvSpPr>
          <p:cNvPr id="15" name="Rectangle 14">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FB64E-8310-27AD-E596-FC1CE1A467F3}"/>
              </a:ext>
            </a:extLst>
          </p:cNvPr>
          <p:cNvSpPr>
            <a:spLocks noGrp="1"/>
          </p:cNvSpPr>
          <p:nvPr>
            <p:ph type="title"/>
          </p:nvPr>
        </p:nvSpPr>
        <p:spPr>
          <a:xfrm>
            <a:off x="517870" y="978408"/>
            <a:ext cx="5021182" cy="2334248"/>
          </a:xfrm>
        </p:spPr>
        <p:txBody>
          <a:bodyPr vert="horz" lIns="91440" tIns="45720" rIns="91440" bIns="45720" rtlCol="0" anchor="t">
            <a:normAutofit/>
          </a:bodyPr>
          <a:lstStyle/>
          <a:p>
            <a:pPr>
              <a:lnSpc>
                <a:spcPct val="90000"/>
              </a:lnSpc>
            </a:pPr>
            <a:r>
              <a:rPr lang="en-US" sz="5000" i="0" u="none" strike="noStrike" dirty="0">
                <a:solidFill>
                  <a:srgbClr val="FFFFFF"/>
                </a:solidFill>
                <a:effectLst/>
              </a:rPr>
              <a:t>REQUIREMENTS</a:t>
            </a:r>
            <a:br>
              <a:rPr lang="en-US" sz="5000" dirty="0">
                <a:solidFill>
                  <a:srgbClr val="FFFFFF"/>
                </a:solidFill>
                <a:effectLst/>
              </a:rPr>
            </a:br>
            <a:endParaRPr lang="en-US" sz="5000" dirty="0">
              <a:solidFill>
                <a:srgbClr val="FFFFFF"/>
              </a:solidFill>
            </a:endParaRPr>
          </a:p>
        </p:txBody>
      </p:sp>
      <p:sp>
        <p:nvSpPr>
          <p:cNvPr id="21" name="Rectangle 20">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576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F9FFCE1-E057-415B-A971-88EC7E22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595215-B316-2C6A-2A1A-88380BDA82BB}"/>
              </a:ext>
            </a:extLst>
          </p:cNvPr>
          <p:cNvSpPr>
            <a:spLocks noGrp="1"/>
          </p:cNvSpPr>
          <p:nvPr>
            <p:ph type="title"/>
          </p:nvPr>
        </p:nvSpPr>
        <p:spPr>
          <a:xfrm>
            <a:off x="5555052" y="971396"/>
            <a:ext cx="5870184" cy="4800012"/>
          </a:xfrm>
        </p:spPr>
        <p:txBody>
          <a:bodyPr vert="horz" lIns="91440" tIns="45720" rIns="91440" bIns="45720" rtlCol="0" anchor="t">
            <a:normAutofit fontScale="90000"/>
          </a:bodyPr>
          <a:lstStyle/>
          <a:p>
            <a:pPr>
              <a:lnSpc>
                <a:spcPct val="90000"/>
              </a:lnSpc>
              <a:spcAft>
                <a:spcPts val="0"/>
              </a:spcAft>
            </a:pPr>
            <a:r>
              <a:rPr lang="en-US" sz="4000" i="0" u="none" strike="noStrike" dirty="0">
                <a:effectLst/>
              </a:rPr>
              <a:t>FUNCTIONAL REQUIREMENTS </a:t>
            </a:r>
            <a:br>
              <a:rPr lang="en-US" sz="1400" dirty="0">
                <a:effectLst/>
              </a:rPr>
            </a:br>
            <a:br>
              <a:rPr lang="en-US" sz="1400" dirty="0"/>
            </a:br>
            <a:br>
              <a:rPr lang="en-US" sz="2400" b="0" dirty="0">
                <a:latin typeface="+mn-lt"/>
              </a:rPr>
            </a:br>
            <a:r>
              <a:rPr lang="en-US" sz="2400" i="0" u="none" strike="noStrike" dirty="0">
                <a:effectLst/>
                <a:latin typeface="+mn-lt"/>
              </a:rPr>
              <a:t>Customer registration: </a:t>
            </a:r>
            <a:r>
              <a:rPr lang="en-US" sz="2400" b="0" i="0" u="none" strike="noStrike" dirty="0">
                <a:effectLst/>
                <a:latin typeface="+mn-lt"/>
              </a:rPr>
              <a:t>The system should allow new users to register online and generate membership cards.</a:t>
            </a:r>
            <a:br>
              <a:rPr lang="en-US" sz="2400" b="0" i="0" u="none" strike="noStrike" dirty="0">
                <a:effectLst/>
                <a:latin typeface="+mn-lt"/>
              </a:rPr>
            </a:br>
            <a:br>
              <a:rPr lang="en-US" sz="2400" b="0" i="0" u="none" strike="noStrike" dirty="0">
                <a:effectLst/>
                <a:latin typeface="+mn-lt"/>
              </a:rPr>
            </a:br>
            <a:r>
              <a:rPr lang="en-US" sz="2400" i="0" u="none" strike="noStrike" dirty="0">
                <a:effectLst/>
                <a:latin typeface="+mn-lt"/>
              </a:rPr>
              <a:t>Online reservation of cars: </a:t>
            </a:r>
            <a:r>
              <a:rPr lang="en-US" sz="2400" b="0" i="0" u="none" strike="noStrike" dirty="0">
                <a:effectLst/>
                <a:latin typeface="+mn-lt"/>
              </a:rPr>
              <a:t>Customers should be able to use the system to make bookings and online reservations.</a:t>
            </a:r>
            <a:br>
              <a:rPr lang="en-US" sz="2400" b="0" i="0" u="none" strike="noStrike" dirty="0">
                <a:effectLst/>
                <a:latin typeface="+mn-lt"/>
              </a:rPr>
            </a:br>
            <a:r>
              <a:rPr lang="en-US" sz="2400" b="0" i="0" u="none" strike="noStrike" dirty="0">
                <a:effectLst/>
                <a:latin typeface="+mn-lt"/>
              </a:rPr>
              <a:t>Automatic update to the database once a reservation is made or a new customer is registered.</a:t>
            </a:r>
            <a:br>
              <a:rPr lang="en-US" sz="1400" i="0" u="none" strike="noStrike" dirty="0">
                <a:effectLst/>
              </a:rPr>
            </a:br>
            <a:br>
              <a:rPr lang="en-US" sz="1400" dirty="0"/>
            </a:br>
            <a:br>
              <a:rPr lang="en-US" sz="1400" dirty="0"/>
            </a:br>
            <a:endParaRPr lang="en-US" sz="1400" dirty="0"/>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RM Customer Insights App">
            <a:extLst>
              <a:ext uri="{FF2B5EF4-FFF2-40B4-BE49-F238E27FC236}">
                <a16:creationId xmlns:a16="http://schemas.microsoft.com/office/drawing/2014/main" id="{63A7D2EC-E56F-4CEC-7F6B-94C3F7E376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869" y="1930359"/>
            <a:ext cx="4114794" cy="4114794"/>
          </a:xfrm>
          <a:prstGeom prst="rect">
            <a:avLst/>
          </a:prstGeom>
        </p:spPr>
      </p:pic>
      <p:sp>
        <p:nvSpPr>
          <p:cNvPr id="18" name="Rectangle 17">
            <a:extLst>
              <a:ext uri="{FF2B5EF4-FFF2-40B4-BE49-F238E27FC236}">
                <a16:creationId xmlns:a16="http://schemas.microsoft.com/office/drawing/2014/main" id="{D58401B5-5F1B-4D21-9AC3-AAEC8D366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41148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44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F9FFCE1-E057-415B-A971-88EC7E22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C42599-6F65-A55F-7254-76D837974242}"/>
              </a:ext>
            </a:extLst>
          </p:cNvPr>
          <p:cNvSpPr>
            <a:spLocks noGrp="1"/>
          </p:cNvSpPr>
          <p:nvPr>
            <p:ph type="title"/>
          </p:nvPr>
        </p:nvSpPr>
        <p:spPr>
          <a:xfrm>
            <a:off x="5555052" y="971397"/>
            <a:ext cx="5870184" cy="5238528"/>
          </a:xfrm>
        </p:spPr>
        <p:txBody>
          <a:bodyPr vert="horz" lIns="91440" tIns="45720" rIns="91440" bIns="45720" rtlCol="0" anchor="t">
            <a:normAutofit fontScale="90000"/>
          </a:bodyPr>
          <a:lstStyle/>
          <a:p>
            <a:pPr>
              <a:lnSpc>
                <a:spcPct val="90000"/>
              </a:lnSpc>
              <a:spcAft>
                <a:spcPts val="0"/>
              </a:spcAft>
            </a:pPr>
            <a:r>
              <a:rPr lang="en-US" sz="3600" i="0" u="none" strike="noStrike" dirty="0">
                <a:effectLst/>
              </a:rPr>
              <a:t>NON FUNCTIONAL  REQUIREMENTS</a:t>
            </a:r>
            <a:br>
              <a:rPr lang="en-US" sz="1400" dirty="0">
                <a:effectLst/>
              </a:rPr>
            </a:br>
            <a:br>
              <a:rPr lang="en-US" sz="1400" dirty="0"/>
            </a:br>
            <a:br>
              <a:rPr lang="en-US" sz="2200" b="0" dirty="0"/>
            </a:br>
            <a:r>
              <a:rPr lang="en-US" sz="2200" i="0" u="none" strike="noStrike" dirty="0">
                <a:effectLst/>
                <a:latin typeface="+mn-lt"/>
              </a:rPr>
              <a:t>Ease of use:</a:t>
            </a:r>
            <a:r>
              <a:rPr lang="en-US" sz="2200" b="0" i="0" u="none" strike="noStrike" dirty="0">
                <a:effectLst/>
                <a:latin typeface="+mn-lt"/>
              </a:rPr>
              <a:t> Considering the level of knowledge possessed by the users of this system, a simple but quality user interface should develop to make it easy to understand and required less training.</a:t>
            </a:r>
            <a:br>
              <a:rPr lang="en-US" sz="2200" b="0" i="0" u="none" strike="noStrike" dirty="0">
                <a:effectLst/>
                <a:latin typeface="+mn-lt"/>
              </a:rPr>
            </a:br>
            <a:br>
              <a:rPr lang="en-US" sz="2200" b="0" dirty="0">
                <a:latin typeface="+mn-lt"/>
              </a:rPr>
            </a:br>
            <a:r>
              <a:rPr lang="en-US" sz="2200" i="0" u="none" strike="noStrike" dirty="0">
                <a:effectLst/>
                <a:latin typeface="+mn-lt"/>
              </a:rPr>
              <a:t>Availability: </a:t>
            </a:r>
            <a:r>
              <a:rPr lang="en-US" sz="2200" b="0" i="0" u="none" strike="noStrike" dirty="0">
                <a:effectLst/>
                <a:latin typeface="+mn-lt"/>
              </a:rPr>
              <a:t>This system should always be available for access at 24 hours, 7 days a week. Also, in the occurrence of any major system malfunctioning, the system should be available in 1 to 2 working days, so that the business process is not severely affected.</a:t>
            </a:r>
            <a:br>
              <a:rPr lang="en-US" sz="2200" b="0" i="0" u="none" strike="noStrike" dirty="0">
                <a:effectLst/>
                <a:latin typeface="+mn-lt"/>
              </a:rPr>
            </a:br>
            <a:br>
              <a:rPr lang="en-US" sz="2700" b="0" dirty="0"/>
            </a:br>
            <a:br>
              <a:rPr lang="en-US" sz="1400" dirty="0"/>
            </a:br>
            <a:endParaRPr lang="en-US" sz="1400" dirty="0"/>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Web Design">
            <a:extLst>
              <a:ext uri="{FF2B5EF4-FFF2-40B4-BE49-F238E27FC236}">
                <a16:creationId xmlns:a16="http://schemas.microsoft.com/office/drawing/2014/main" id="{81EC42B1-8242-FF53-7D7F-0BE974631E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869" y="1930359"/>
            <a:ext cx="4114794" cy="4114794"/>
          </a:xfrm>
          <a:prstGeom prst="rect">
            <a:avLst/>
          </a:prstGeom>
        </p:spPr>
      </p:pic>
      <p:sp>
        <p:nvSpPr>
          <p:cNvPr id="18" name="Rectangle 17">
            <a:extLst>
              <a:ext uri="{FF2B5EF4-FFF2-40B4-BE49-F238E27FC236}">
                <a16:creationId xmlns:a16="http://schemas.microsoft.com/office/drawing/2014/main" id="{D58401B5-5F1B-4D21-9AC3-AAEC8D366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411480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1314714"/>
      </p:ext>
    </p:extLst>
  </p:cSld>
  <p:clrMapOvr>
    <a:masterClrMapping/>
  </p:clrMapOvr>
</p:sld>
</file>

<file path=ppt/theme/theme1.xml><?xml version="1.0" encoding="utf-8"?>
<a:theme xmlns:a="http://schemas.openxmlformats.org/drawingml/2006/main" name="Gestalt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131</TotalTime>
  <Words>880</Words>
  <Application>Microsoft Macintosh PowerPoint</Application>
  <PresentationFormat>Widescreen</PresentationFormat>
  <Paragraphs>54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Bierstadt</vt:lpstr>
      <vt:lpstr>Lato</vt:lpstr>
      <vt:lpstr>Raleway</vt:lpstr>
      <vt:lpstr>GestaltVTI</vt:lpstr>
      <vt:lpstr>CAR RENTAL SYSTEM  </vt:lpstr>
      <vt:lpstr>ABOUT CAR RENTAL SYSTEM </vt:lpstr>
      <vt:lpstr>MOTIVATION </vt:lpstr>
      <vt:lpstr>IDEA   To produce a web-based system that allows the customer to register and reserve a car online and for the company to effectively manage its car rental business To ease customers to rent a car whenever required. </vt:lpstr>
      <vt:lpstr>PROJECT USERS AND THEIR NEEDS   Users of car rental services may be roughly divided into two groups:  Car owners  Customer/ Renter  Administrators/ Management  Customers use the Car rental system for the following needs:  Availability of Cars  Reservation and Booking  Offering car for rent  </vt:lpstr>
      <vt:lpstr>DOMAIN &amp; TECHNOLOGIES  This project comes under Travel and Rental Business Domain. Used the below technologies to build the application:    Express.js  CSS  Node.js  MySQL  </vt:lpstr>
      <vt:lpstr>REQUIREMENTS </vt:lpstr>
      <vt:lpstr>FUNCTIONAL REQUIREMENTS    Customer registration: The system should allow new users to register online and generate membership cards.  Online reservation of cars: Customers should be able to use the system to make bookings and online reservations. Automatic update to the database once a reservation is made or a new customer is registered.   </vt:lpstr>
      <vt:lpstr>NON FUNCTIONAL  REQUIREMENTS   Ease of use: Considering the level of knowledge possessed by the users of this system, a simple but quality user interface should develop to make it easy to understand and required less training.  Availability: This system should always be available for access at 24 hours, 7 days a week. Also, in the occurrence of any major system malfunctioning, the system should be available in 1 to 2 working days, so that the business process is not severely affected.   </vt:lpstr>
      <vt:lpstr>PowerPoint Presentation</vt:lpstr>
      <vt:lpstr>PowerPoint Presentation</vt:lpstr>
      <vt:lpstr>Code Snippet of DataBase Connection</vt:lpstr>
      <vt:lpstr>Class Diagram</vt:lpstr>
      <vt:lpstr>Login Page for Admin</vt:lpstr>
      <vt:lpstr>Admin Home Page</vt:lpstr>
      <vt:lpstr>PowerPoint Presentation</vt:lpstr>
      <vt:lpstr>Registration Document Request</vt:lpstr>
      <vt:lpstr>Home Page </vt:lpstr>
      <vt:lpstr>User  Login &amp; Signup</vt:lpstr>
      <vt:lpstr>User Signup</vt:lpstr>
      <vt:lpstr>User Login</vt:lpstr>
      <vt:lpstr>List of Cars Available for User</vt:lpstr>
      <vt:lpstr>User License Upload</vt:lpstr>
      <vt:lpstr>User Booking Details</vt:lpstr>
      <vt:lpstr>PowerPoint Presentation</vt:lpstr>
      <vt:lpstr>Add Car</vt:lpstr>
      <vt:lpstr>Registration Document</vt:lpstr>
      <vt:lpstr>KEY LEARNINGS    Validation is required for documents before approval by admin.  Car securities should be checked.  Customers may have specific needs or preferences, so providing customizable options can improve their experience.  Be open to feedback and ideas from other team members.  Different perspectives can lead to creative solutions. </vt:lpstr>
      <vt:lpstr>FUTURE ENHANCEMENTS  Keeping the above things into consideration our application's next update would be regarding the payments section and user interface. Adding to that admin can keep track of his users, and their location. This will be the next update. There will be further updates in the future. </vt:lpstr>
      <vt:lpstr>CONCLUSION  Our aim is to provide a user-friendly car rental system who want to take a car for rent which overcomes the problem faced using the manual way. The web-based car rental system has offered an advantage to both customers as well as Car Rental Companies to effectively and efficiently manage the business and satisfy customers.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SYSTEM  </dc:title>
  <dc:creator>Chandra Manohar Reddy Kusam</dc:creator>
  <cp:lastModifiedBy>Chandra Manohar Reddy Kusam</cp:lastModifiedBy>
  <cp:revision>1</cp:revision>
  <dcterms:created xsi:type="dcterms:W3CDTF">2023-04-24T17:34:02Z</dcterms:created>
  <dcterms:modified xsi:type="dcterms:W3CDTF">2023-04-24T19:46:00Z</dcterms:modified>
</cp:coreProperties>
</file>